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3" r:id="rId2"/>
    <p:sldId id="263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16"/>
    </p:embeddedFont>
    <p:embeddedFont>
      <p:font typeface="Twinkl" panose="020B0604020202020204" charset="0"/>
      <p:regular r:id="rId21"/>
      <p:bold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0F"/>
    <a:srgbClr val="FFECA7"/>
    <a:srgbClr val="FFE76B"/>
    <a:srgbClr val="C1DEC1"/>
    <a:srgbClr val="88CCC1"/>
    <a:srgbClr val="BACFBC"/>
    <a:srgbClr val="CEDF97"/>
    <a:srgbClr val="B0DEF6"/>
    <a:srgbClr val="A4A3A4"/>
    <a:srgbClr val="EE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4F78F-26AA-4486-97DF-D8D7CC7F8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F3F94-3518-46A7-B594-F88C0C752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25D8D-9F6F-4BBF-A46A-4FD108F800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 Poems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3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It’s Your Turn to Brainstorm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defRPr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Let’s make a shape poem </a:t>
            </a:r>
            <a:r>
              <a:rPr lang="en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describing 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objects or animals!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0DAE71-7687-4E32-B164-DB5FCB734930}"/>
              </a:ext>
            </a:extLst>
          </p:cNvPr>
          <p:cNvSpPr/>
          <p:nvPr/>
        </p:nvSpPr>
        <p:spPr>
          <a:xfrm>
            <a:off x="7185659" y="4872026"/>
            <a:ext cx="1202689" cy="1222558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Click here for the answers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195BEEA-1E26-414C-90F7-EB89275E5527}"/>
              </a:ext>
            </a:extLst>
          </p:cNvPr>
          <p:cNvSpPr/>
          <p:nvPr/>
        </p:nvSpPr>
        <p:spPr>
          <a:xfrm>
            <a:off x="5388234" y="3151256"/>
            <a:ext cx="1465371" cy="411061"/>
          </a:xfrm>
          <a:prstGeom prst="round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ysClr val="windowText" lastClr="000000"/>
                </a:solidFill>
              </a:rPr>
              <a:t>sunflower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EFE542-C7F0-4047-A80D-E4493EB1C14F}"/>
              </a:ext>
            </a:extLst>
          </p:cNvPr>
          <p:cNvSpPr/>
          <p:nvPr/>
        </p:nvSpPr>
        <p:spPr>
          <a:xfrm>
            <a:off x="1474628" y="3154644"/>
            <a:ext cx="1586072" cy="411061"/>
          </a:xfrm>
          <a:prstGeom prst="round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ysClr val="windowText" lastClr="000000"/>
                </a:solidFill>
              </a:rPr>
              <a:t>sandcastle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9434A1-0F01-430A-8977-75486BD39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847120"/>
            <a:ext cx="1148651" cy="102611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B06540-59F6-4330-852C-069A620DCAFC}"/>
              </a:ext>
            </a:extLst>
          </p:cNvPr>
          <p:cNvSpPr/>
          <p:nvPr/>
        </p:nvSpPr>
        <p:spPr>
          <a:xfrm>
            <a:off x="1677828" y="5465592"/>
            <a:ext cx="932022" cy="427016"/>
          </a:xfrm>
          <a:prstGeom prst="round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ysClr val="windowText" lastClr="000000"/>
                </a:solidFill>
              </a:rPr>
              <a:t>bee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D0DDD7-8FD2-42A3-A2DD-7D1BA7D3F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5082788"/>
            <a:ext cx="1288358" cy="10100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08693E-369A-40AC-8C04-09CBFC75A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55" y="2847120"/>
            <a:ext cx="1038485" cy="102611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FB6F0CB-408E-4EB3-B5AA-0524419C294C}"/>
              </a:ext>
            </a:extLst>
          </p:cNvPr>
          <p:cNvSpPr/>
          <p:nvPr/>
        </p:nvSpPr>
        <p:spPr>
          <a:xfrm>
            <a:off x="4722224" y="5481547"/>
            <a:ext cx="1332021" cy="411061"/>
          </a:xfrm>
          <a:prstGeom prst="round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ysClr val="windowText" lastClr="000000"/>
                </a:solidFill>
              </a:rPr>
              <a:t>the Sun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11703C-6D2E-46FB-B2EE-FAB6AA9541B7}"/>
              </a:ext>
            </a:extLst>
          </p:cNvPr>
          <p:cNvGrpSpPr/>
          <p:nvPr/>
        </p:nvGrpSpPr>
        <p:grpSpPr>
          <a:xfrm>
            <a:off x="3996738" y="5082788"/>
            <a:ext cx="1038593" cy="1010958"/>
            <a:chOff x="3996738" y="5082788"/>
            <a:chExt cx="1038593" cy="101095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A36E894-5BF4-4830-9803-AD8CCB3C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38" y="5082788"/>
              <a:ext cx="1038593" cy="101095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0907C19-B14D-4822-9A30-BF4885138733}"/>
                </a:ext>
              </a:extLst>
            </p:cNvPr>
            <p:cNvSpPr/>
            <p:nvPr/>
          </p:nvSpPr>
          <p:spPr>
            <a:xfrm>
              <a:off x="4255295" y="5361571"/>
              <a:ext cx="523874" cy="417723"/>
            </a:xfrm>
            <a:prstGeom prst="ellipse">
              <a:avLst/>
            </a:prstGeom>
            <a:solidFill>
              <a:srgbClr val="FFE7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A29549-9F47-4BF2-8AF8-985C520A90AD}"/>
              </a:ext>
            </a:extLst>
          </p:cNvPr>
          <p:cNvGrpSpPr/>
          <p:nvPr/>
        </p:nvGrpSpPr>
        <p:grpSpPr>
          <a:xfrm>
            <a:off x="1597791" y="4637110"/>
            <a:ext cx="878411" cy="828482"/>
            <a:chOff x="1597791" y="4637110"/>
            <a:chExt cx="878411" cy="82848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E1A145-4176-431B-BB70-0B9B4AF6AC74}"/>
                </a:ext>
              </a:extLst>
            </p:cNvPr>
            <p:cNvSpPr/>
            <p:nvPr/>
          </p:nvSpPr>
          <p:spPr>
            <a:xfrm>
              <a:off x="1597791" y="4637110"/>
              <a:ext cx="87841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as stripy as a tiger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4EACAA-8ADC-44D5-8969-C1671506D917}"/>
                </a:ext>
              </a:extLst>
            </p:cNvPr>
            <p:cNvCxnSpPr>
              <a:stCxn id="55" idx="2"/>
              <a:endCxn id="31" idx="0"/>
            </p:cNvCxnSpPr>
            <p:nvPr/>
          </p:nvCxnSpPr>
          <p:spPr>
            <a:xfrm>
              <a:off x="2036997" y="5067997"/>
              <a:ext cx="106842" cy="397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47C3CD-1BE7-4292-846C-C30B00C8CC0A}"/>
              </a:ext>
            </a:extLst>
          </p:cNvPr>
          <p:cNvGrpSpPr/>
          <p:nvPr/>
        </p:nvGrpSpPr>
        <p:grpSpPr>
          <a:xfrm>
            <a:off x="2609850" y="4789023"/>
            <a:ext cx="1028043" cy="890077"/>
            <a:chOff x="2609850" y="4789023"/>
            <a:chExt cx="1028043" cy="8900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602BE9-3E51-4067-A686-AC7115E5B4FC}"/>
                </a:ext>
              </a:extLst>
            </p:cNvPr>
            <p:cNvSpPr/>
            <p:nvPr/>
          </p:nvSpPr>
          <p:spPr>
            <a:xfrm>
              <a:off x="2759482" y="4789023"/>
              <a:ext cx="878411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whizzing around the flowers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9B1355-874A-4035-808B-A6AFD8AEC88A}"/>
                </a:ext>
              </a:extLst>
            </p:cNvPr>
            <p:cNvCxnSpPr>
              <a:stCxn id="31" idx="3"/>
              <a:endCxn id="54" idx="2"/>
            </p:cNvCxnSpPr>
            <p:nvPr/>
          </p:nvCxnSpPr>
          <p:spPr>
            <a:xfrm flipV="1">
              <a:off x="2609850" y="5435354"/>
              <a:ext cx="588838" cy="2437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7C5E3-F479-41FC-BC77-7922210CCB40}"/>
              </a:ext>
            </a:extLst>
          </p:cNvPr>
          <p:cNvGrpSpPr/>
          <p:nvPr/>
        </p:nvGrpSpPr>
        <p:grpSpPr>
          <a:xfrm>
            <a:off x="2609850" y="5679100"/>
            <a:ext cx="996867" cy="301839"/>
            <a:chOff x="2609850" y="5679100"/>
            <a:chExt cx="996867" cy="30183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B343AB-5331-4408-B73E-D4BA9F73D3E6}"/>
                </a:ext>
              </a:extLst>
            </p:cNvPr>
            <p:cNvSpPr/>
            <p:nvPr/>
          </p:nvSpPr>
          <p:spPr>
            <a:xfrm>
              <a:off x="2728306" y="5765495"/>
              <a:ext cx="878411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buzzing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D5F6A4-CE89-4BA7-9C75-C65E64B75E87}"/>
                </a:ext>
              </a:extLst>
            </p:cNvPr>
            <p:cNvCxnSpPr>
              <a:stCxn id="53" idx="1"/>
              <a:endCxn id="31" idx="3"/>
            </p:cNvCxnSpPr>
            <p:nvPr/>
          </p:nvCxnSpPr>
          <p:spPr>
            <a:xfrm flipH="1" flipV="1">
              <a:off x="2609850" y="5679100"/>
              <a:ext cx="118456" cy="194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D34E7C7-EA4C-45C3-AC46-862AFB2B5735}"/>
              </a:ext>
            </a:extLst>
          </p:cNvPr>
          <p:cNvGrpSpPr/>
          <p:nvPr/>
        </p:nvGrpSpPr>
        <p:grpSpPr>
          <a:xfrm>
            <a:off x="2267664" y="3565705"/>
            <a:ext cx="1222359" cy="727119"/>
            <a:chOff x="2267664" y="3565705"/>
            <a:chExt cx="1222359" cy="72711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9C82DE-D12F-490A-BC94-F42CB21E4D9E}"/>
                </a:ext>
              </a:extLst>
            </p:cNvPr>
            <p:cNvSpPr/>
            <p:nvPr/>
          </p:nvSpPr>
          <p:spPr>
            <a:xfrm>
              <a:off x="2482500" y="3861937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falling down with the sea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EDC5FD-CC24-4673-BA59-A0A53D26FAA6}"/>
                </a:ext>
              </a:extLst>
            </p:cNvPr>
            <p:cNvCxnSpPr>
              <a:stCxn id="43" idx="0"/>
              <a:endCxn id="18" idx="2"/>
            </p:cNvCxnSpPr>
            <p:nvPr/>
          </p:nvCxnSpPr>
          <p:spPr>
            <a:xfrm flipH="1" flipV="1">
              <a:off x="2267664" y="3565705"/>
              <a:ext cx="718598" cy="296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79C41B-EAE6-45DA-964D-455955B41D2E}"/>
              </a:ext>
            </a:extLst>
          </p:cNvPr>
          <p:cNvGrpSpPr/>
          <p:nvPr/>
        </p:nvGrpSpPr>
        <p:grpSpPr>
          <a:xfrm>
            <a:off x="3060700" y="3287418"/>
            <a:ext cx="1282027" cy="215444"/>
            <a:chOff x="3060700" y="3287418"/>
            <a:chExt cx="1282027" cy="21544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15D001-474A-4542-A99B-4534C4C5140A}"/>
                </a:ext>
              </a:extLst>
            </p:cNvPr>
            <p:cNvSpPr/>
            <p:nvPr/>
          </p:nvSpPr>
          <p:spPr>
            <a:xfrm>
              <a:off x="3335204" y="3287418"/>
              <a:ext cx="100752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tall turrets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36E171C-6EC4-4E33-B17B-2DD4DB49BDA8}"/>
                </a:ext>
              </a:extLst>
            </p:cNvPr>
            <p:cNvCxnSpPr>
              <a:stCxn id="42" idx="1"/>
              <a:endCxn id="18" idx="3"/>
            </p:cNvCxnSpPr>
            <p:nvPr/>
          </p:nvCxnSpPr>
          <p:spPr>
            <a:xfrm flipH="1" flipV="1">
              <a:off x="3060700" y="3360175"/>
              <a:ext cx="274504" cy="34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7190F3-BA68-4E05-89FD-F3988A9AF990}"/>
              </a:ext>
            </a:extLst>
          </p:cNvPr>
          <p:cNvGrpSpPr/>
          <p:nvPr/>
        </p:nvGrpSpPr>
        <p:grpSpPr>
          <a:xfrm>
            <a:off x="3060700" y="2545672"/>
            <a:ext cx="1028051" cy="814503"/>
            <a:chOff x="3060700" y="2545672"/>
            <a:chExt cx="1028051" cy="81450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1196D0-89BF-489D-9B40-6BDD33372DDD}"/>
                </a:ext>
              </a:extLst>
            </p:cNvPr>
            <p:cNvSpPr/>
            <p:nvPr/>
          </p:nvSpPr>
          <p:spPr>
            <a:xfrm>
              <a:off x="3081228" y="2545672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sloppy, sticky sand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F8F5351-E865-4E71-B9CE-51ECE06C52E2}"/>
                </a:ext>
              </a:extLst>
            </p:cNvPr>
            <p:cNvCxnSpPr>
              <a:stCxn id="41" idx="2"/>
              <a:endCxn id="18" idx="3"/>
            </p:cNvCxnSpPr>
            <p:nvPr/>
          </p:nvCxnSpPr>
          <p:spPr>
            <a:xfrm flipH="1">
              <a:off x="3060700" y="2976559"/>
              <a:ext cx="524290" cy="383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940B85-FC07-44C4-B553-2215244BB121}"/>
              </a:ext>
            </a:extLst>
          </p:cNvPr>
          <p:cNvGrpSpPr/>
          <p:nvPr/>
        </p:nvGrpSpPr>
        <p:grpSpPr>
          <a:xfrm>
            <a:off x="1978739" y="2367587"/>
            <a:ext cx="1007523" cy="787057"/>
            <a:chOff x="1978739" y="2367587"/>
            <a:chExt cx="1007523" cy="78705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454FF7-CE7E-4458-AEE3-B84C56C7A5AE}"/>
                </a:ext>
              </a:extLst>
            </p:cNvPr>
            <p:cNvSpPr/>
            <p:nvPr/>
          </p:nvSpPr>
          <p:spPr>
            <a:xfrm>
              <a:off x="1978739" y="2367587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bucket and spade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8016A53-11C1-4CD7-BBC7-DAFF8E2FF0BA}"/>
                </a:ext>
              </a:extLst>
            </p:cNvPr>
            <p:cNvCxnSpPr>
              <a:stCxn id="40" idx="2"/>
              <a:endCxn id="18" idx="0"/>
            </p:cNvCxnSpPr>
            <p:nvPr/>
          </p:nvCxnSpPr>
          <p:spPr>
            <a:xfrm flipH="1">
              <a:off x="2267664" y="2798474"/>
              <a:ext cx="214837" cy="35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1A4993-33A3-4714-B443-4D844EF99F03}"/>
              </a:ext>
            </a:extLst>
          </p:cNvPr>
          <p:cNvGrpSpPr/>
          <p:nvPr/>
        </p:nvGrpSpPr>
        <p:grpSpPr>
          <a:xfrm>
            <a:off x="4156920" y="4421667"/>
            <a:ext cx="1231315" cy="1059880"/>
            <a:chOff x="4156920" y="4421667"/>
            <a:chExt cx="1231315" cy="105988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B540C8-60C4-42E7-8C5B-73FFA5D26D6A}"/>
                </a:ext>
              </a:extLst>
            </p:cNvPr>
            <p:cNvSpPr/>
            <p:nvPr/>
          </p:nvSpPr>
          <p:spPr>
            <a:xfrm>
              <a:off x="4156920" y="4421667"/>
              <a:ext cx="87841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shining brightly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BBD0F3-F47C-4D86-AADD-3B5E665B5711}"/>
                </a:ext>
              </a:extLst>
            </p:cNvPr>
            <p:cNvCxnSpPr>
              <a:stCxn id="48" idx="2"/>
              <a:endCxn id="39" idx="0"/>
            </p:cNvCxnSpPr>
            <p:nvPr/>
          </p:nvCxnSpPr>
          <p:spPr>
            <a:xfrm>
              <a:off x="4596126" y="4852554"/>
              <a:ext cx="792109" cy="628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B557528-C7BC-4ED7-9AFC-A260F8C5D1CC}"/>
              </a:ext>
            </a:extLst>
          </p:cNvPr>
          <p:cNvGrpSpPr/>
          <p:nvPr/>
        </p:nvGrpSpPr>
        <p:grpSpPr>
          <a:xfrm>
            <a:off x="5237142" y="4567428"/>
            <a:ext cx="961304" cy="914119"/>
            <a:chOff x="5237142" y="4567428"/>
            <a:chExt cx="961304" cy="91411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4408409-0306-4337-8FBA-07B5D8FF26B5}"/>
                </a:ext>
              </a:extLst>
            </p:cNvPr>
            <p:cNvSpPr/>
            <p:nvPr/>
          </p:nvSpPr>
          <p:spPr>
            <a:xfrm>
              <a:off x="5237142" y="4567428"/>
              <a:ext cx="96130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looking over the world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B00209-B5F0-42F5-9B7A-57440F5AFA76}"/>
                </a:ext>
              </a:extLst>
            </p:cNvPr>
            <p:cNvCxnSpPr>
              <a:stCxn id="39" idx="0"/>
              <a:endCxn id="49" idx="2"/>
            </p:cNvCxnSpPr>
            <p:nvPr/>
          </p:nvCxnSpPr>
          <p:spPr>
            <a:xfrm flipV="1">
              <a:off x="5388235" y="4998315"/>
              <a:ext cx="329559" cy="483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9AEFF2-93E4-4566-AF2E-AA07FF58A66E}"/>
              </a:ext>
            </a:extLst>
          </p:cNvPr>
          <p:cNvGrpSpPr/>
          <p:nvPr/>
        </p:nvGrpSpPr>
        <p:grpSpPr>
          <a:xfrm>
            <a:off x="6054245" y="5034705"/>
            <a:ext cx="1027978" cy="652373"/>
            <a:chOff x="6054245" y="5034705"/>
            <a:chExt cx="1027978" cy="65237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65C3B8-6E03-4E61-B242-1B7C4CB558E6}"/>
                </a:ext>
              </a:extLst>
            </p:cNvPr>
            <p:cNvSpPr/>
            <p:nvPr/>
          </p:nvSpPr>
          <p:spPr>
            <a:xfrm>
              <a:off x="6120919" y="5034705"/>
              <a:ext cx="96130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as bright </a:t>
              </a:r>
              <a:b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as a star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09E4088-02C8-4957-8AFC-D577B658709A}"/>
                </a:ext>
              </a:extLst>
            </p:cNvPr>
            <p:cNvCxnSpPr>
              <a:stCxn id="51" idx="2"/>
              <a:endCxn id="39" idx="3"/>
            </p:cNvCxnSpPr>
            <p:nvPr/>
          </p:nvCxnSpPr>
          <p:spPr>
            <a:xfrm flipH="1">
              <a:off x="6054245" y="5465592"/>
              <a:ext cx="547326" cy="221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23A128-BCAB-4B99-A389-F9944706F175}"/>
              </a:ext>
            </a:extLst>
          </p:cNvPr>
          <p:cNvGrpSpPr/>
          <p:nvPr/>
        </p:nvGrpSpPr>
        <p:grpSpPr>
          <a:xfrm>
            <a:off x="6054245" y="5678581"/>
            <a:ext cx="1104522" cy="430887"/>
            <a:chOff x="6054245" y="5678581"/>
            <a:chExt cx="1104522" cy="43088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D02D23-497B-467C-858E-D559D60EB7A9}"/>
                </a:ext>
              </a:extLst>
            </p:cNvPr>
            <p:cNvSpPr/>
            <p:nvPr/>
          </p:nvSpPr>
          <p:spPr>
            <a:xfrm>
              <a:off x="6197463" y="5678581"/>
              <a:ext cx="96130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far, far away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624CA16-EB2C-4089-AEE6-B060CCA4E7D2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6054245" y="5687078"/>
              <a:ext cx="273663" cy="221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5EACA7F-F8E9-420C-BA5C-4C65C3E33A07}"/>
              </a:ext>
            </a:extLst>
          </p:cNvPr>
          <p:cNvGrpSpPr/>
          <p:nvPr/>
        </p:nvGrpSpPr>
        <p:grpSpPr>
          <a:xfrm>
            <a:off x="5550483" y="2367587"/>
            <a:ext cx="1007523" cy="783669"/>
            <a:chOff x="5550483" y="2367587"/>
            <a:chExt cx="1007523" cy="7836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9D64D6-2C70-4098-A658-1355E53BE70B}"/>
                </a:ext>
              </a:extLst>
            </p:cNvPr>
            <p:cNvSpPr/>
            <p:nvPr/>
          </p:nvSpPr>
          <p:spPr>
            <a:xfrm>
              <a:off x="5550483" y="2367587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reaching for the sky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6AC041-B5C3-4DC0-A69C-87CF8CC84F40}"/>
                </a:ext>
              </a:extLst>
            </p:cNvPr>
            <p:cNvCxnSpPr>
              <a:stCxn id="44" idx="2"/>
              <a:endCxn id="34" idx="0"/>
            </p:cNvCxnSpPr>
            <p:nvPr/>
          </p:nvCxnSpPr>
          <p:spPr>
            <a:xfrm>
              <a:off x="6054245" y="2798474"/>
              <a:ext cx="66675" cy="3527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0B87940-91BF-4845-90F7-44813A3BE6B0}"/>
              </a:ext>
            </a:extLst>
          </p:cNvPr>
          <p:cNvGrpSpPr/>
          <p:nvPr/>
        </p:nvGrpSpPr>
        <p:grpSpPr>
          <a:xfrm>
            <a:off x="6853605" y="2410943"/>
            <a:ext cx="1030983" cy="945844"/>
            <a:chOff x="6853605" y="2410943"/>
            <a:chExt cx="1030983" cy="94584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9E4337-2C5B-42D6-9E05-562FD514D1DB}"/>
                </a:ext>
              </a:extLst>
            </p:cNvPr>
            <p:cNvSpPr/>
            <p:nvPr/>
          </p:nvSpPr>
          <p:spPr>
            <a:xfrm>
              <a:off x="6877065" y="2410943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dancing in the wind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0A092B0-5D34-48EF-B4A8-AB8835C5B812}"/>
                </a:ext>
              </a:extLst>
            </p:cNvPr>
            <p:cNvCxnSpPr>
              <a:stCxn id="45" idx="2"/>
              <a:endCxn id="34" idx="3"/>
            </p:cNvCxnSpPr>
            <p:nvPr/>
          </p:nvCxnSpPr>
          <p:spPr>
            <a:xfrm flipH="1">
              <a:off x="6853605" y="2841830"/>
              <a:ext cx="527222" cy="5149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94658F-FCDE-4BD9-9CF3-867389EB1D4C}"/>
              </a:ext>
            </a:extLst>
          </p:cNvPr>
          <p:cNvGrpSpPr/>
          <p:nvPr/>
        </p:nvGrpSpPr>
        <p:grpSpPr>
          <a:xfrm>
            <a:off x="6853605" y="3032153"/>
            <a:ext cx="1534745" cy="430887"/>
            <a:chOff x="6853605" y="3032153"/>
            <a:chExt cx="1534745" cy="4308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5ACCF6-7C3F-4F4E-B6FC-6482FC8A3AB0}"/>
                </a:ext>
              </a:extLst>
            </p:cNvPr>
            <p:cNvSpPr/>
            <p:nvPr/>
          </p:nvSpPr>
          <p:spPr>
            <a:xfrm>
              <a:off x="7380827" y="3032153"/>
              <a:ext cx="100752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as yellow as a banana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E7B563A-4387-4C2E-A489-05C9105A4BC4}"/>
                </a:ext>
              </a:extLst>
            </p:cNvPr>
            <p:cNvCxnSpPr>
              <a:stCxn id="46" idx="1"/>
              <a:endCxn id="34" idx="3"/>
            </p:cNvCxnSpPr>
            <p:nvPr/>
          </p:nvCxnSpPr>
          <p:spPr>
            <a:xfrm flipH="1">
              <a:off x="6853605" y="3247597"/>
              <a:ext cx="527222" cy="109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DBFAC59-868B-47B7-8282-84B0E59E1999}"/>
              </a:ext>
            </a:extLst>
          </p:cNvPr>
          <p:cNvGrpSpPr/>
          <p:nvPr/>
        </p:nvGrpSpPr>
        <p:grpSpPr>
          <a:xfrm>
            <a:off x="6120920" y="3562317"/>
            <a:ext cx="1763668" cy="680266"/>
            <a:chOff x="6120920" y="3562317"/>
            <a:chExt cx="1763668" cy="68026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6A06242-58A1-4F7A-AD20-E7D43AD19D57}"/>
                </a:ext>
              </a:extLst>
            </p:cNvPr>
            <p:cNvSpPr/>
            <p:nvPr/>
          </p:nvSpPr>
          <p:spPr>
            <a:xfrm>
              <a:off x="7006177" y="3811696"/>
              <a:ext cx="87841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large, brown bed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7DC5D70-4E21-4961-B812-10CEE2002753}"/>
                </a:ext>
              </a:extLst>
            </p:cNvPr>
            <p:cNvCxnSpPr>
              <a:stCxn id="47" idx="1"/>
              <a:endCxn id="34" idx="2"/>
            </p:cNvCxnSpPr>
            <p:nvPr/>
          </p:nvCxnSpPr>
          <p:spPr>
            <a:xfrm flipH="1" flipV="1">
              <a:off x="6120920" y="3562317"/>
              <a:ext cx="885257" cy="464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solidFill>
                  <a:schemeClr val="tx1"/>
                </a:solidFill>
              </a:rPr>
              <a:t>It’s Your Turn to Write a Shape Poem</a:t>
            </a:r>
            <a:endParaRPr lang="en-GB" sz="3200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4F70F9-B018-4E2E-A2B8-7952C92470ED}"/>
              </a:ext>
            </a:extLst>
          </p:cNvPr>
          <p:cNvSpPr/>
          <p:nvPr/>
        </p:nvSpPr>
        <p:spPr>
          <a:xfrm>
            <a:off x="755650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Now, choose </a:t>
            </a:r>
            <a:r>
              <a:rPr lang="en-GB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one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object or animal.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Using the ideas you brainstormed </a:t>
            </a:r>
            <a:r>
              <a:rPr lang="en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en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an 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outline of the object or </a:t>
            </a:r>
            <a:r>
              <a:rPr lang="en-GB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create your shape poem.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A69BE-F14A-46E4-A093-107A05BA4C39}"/>
              </a:ext>
            </a:extLst>
          </p:cNvPr>
          <p:cNvGrpSpPr/>
          <p:nvPr/>
        </p:nvGrpSpPr>
        <p:grpSpPr>
          <a:xfrm>
            <a:off x="815340" y="2745094"/>
            <a:ext cx="7513320" cy="1504972"/>
            <a:chOff x="1220470" y="2823333"/>
            <a:chExt cx="6285230" cy="12589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CAEAAC5-70A4-40B6-B37A-5623D416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470" y="2823333"/>
              <a:ext cx="1409328" cy="125897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97A0DD-6B72-4BE5-9F6F-2B9CB5E6C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91" y="2831371"/>
              <a:ext cx="1580740" cy="123925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3AE8529-4350-4A0A-9D8A-36090025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219" y="2823333"/>
              <a:ext cx="1274160" cy="1258977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42E56FB-1CA8-43FC-9B17-94ED2627CB08}"/>
                </a:ext>
              </a:extLst>
            </p:cNvPr>
            <p:cNvGrpSpPr/>
            <p:nvPr/>
          </p:nvGrpSpPr>
          <p:grpSpPr>
            <a:xfrm>
              <a:off x="6231407" y="2830910"/>
              <a:ext cx="1274293" cy="1240386"/>
              <a:chOff x="3996738" y="5082788"/>
              <a:chExt cx="1038593" cy="101095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1A7565-B3A1-4AA9-94AC-F5813B097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738" y="5082788"/>
                <a:ext cx="1038593" cy="1010958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12839BB-AABF-4CFF-A68F-DEAC42F5CB84}"/>
                  </a:ext>
                </a:extLst>
              </p:cNvPr>
              <p:cNvSpPr/>
              <p:nvPr/>
            </p:nvSpPr>
            <p:spPr>
              <a:xfrm>
                <a:off x="4255295" y="5361571"/>
                <a:ext cx="523874" cy="417723"/>
              </a:xfrm>
              <a:prstGeom prst="ellipse">
                <a:avLst/>
              </a:prstGeom>
              <a:solidFill>
                <a:srgbClr val="FFE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039648A-7CFC-4C3B-BF23-448642A04029}"/>
              </a:ext>
            </a:extLst>
          </p:cNvPr>
          <p:cNvSpPr/>
          <p:nvPr/>
        </p:nvSpPr>
        <p:spPr>
          <a:xfrm>
            <a:off x="750885" y="4615497"/>
            <a:ext cx="76327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Remember to stay inside the lines of the picture, starting a new line when you get close to the edge.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Don’t forget to use full stops and capital letters.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Try to use alliteration or similes if you can. This will make your shape poem more exciting and descriptive.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>
                <a:solidFill>
                  <a:schemeClr val="tx1"/>
                </a:solidFill>
              </a:rPr>
              <a:t>Plenary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69A02-005F-4328-A2F9-68E18137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832"/>
          <a:stretch/>
        </p:blipFill>
        <p:spPr>
          <a:xfrm>
            <a:off x="752796" y="2844235"/>
            <a:ext cx="7635554" cy="3248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4630F4-8F7A-4C3E-B4C8-FF52AE91726E}"/>
              </a:ext>
            </a:extLst>
          </p:cNvPr>
          <p:cNvSpPr/>
          <p:nvPr/>
        </p:nvSpPr>
        <p:spPr>
          <a:xfrm>
            <a:off x="755651" y="1398340"/>
            <a:ext cx="7632699" cy="495108"/>
          </a:xfrm>
          <a:prstGeom prst="rect">
            <a:avLst/>
          </a:prstGeom>
          <a:solidFill>
            <a:srgbClr val="FAD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Tell me a fantastic adjective that you have used in your shape poem.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F2000-AB65-49D3-9151-A2144CF13714}"/>
              </a:ext>
            </a:extLst>
          </p:cNvPr>
          <p:cNvSpPr/>
          <p:nvPr/>
        </p:nvSpPr>
        <p:spPr>
          <a:xfrm>
            <a:off x="752796" y="1992700"/>
            <a:ext cx="7635554" cy="495108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 Who can read out an example of where they have used alliteration?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73FB67-A213-4527-90ED-F93A2300F421}"/>
              </a:ext>
            </a:extLst>
          </p:cNvPr>
          <p:cNvSpPr/>
          <p:nvPr/>
        </p:nvSpPr>
        <p:spPr>
          <a:xfrm>
            <a:off x="755651" y="2587060"/>
            <a:ext cx="7632699" cy="495108"/>
          </a:xfrm>
          <a:prstGeom prst="rect">
            <a:avLst/>
          </a:prstGeom>
          <a:solidFill>
            <a:srgbClr val="FAD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Who has used a simile? What have you compared?</a:t>
            </a:r>
            <a:endParaRPr lang="en-GB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dirty="0">
                <a:latin typeface="Twinkl" pitchFamily="2" charset="0"/>
                <a:cs typeface="Arial" panose="020B0604020202020204" pitchFamily="34" charset="0"/>
              </a:rPr>
              <a:t>To understand the features of shape poetry.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I know that a shape poem describes an object, person or animal and the words of the poem form the shape of the object, person or animal being described.</a:t>
            </a:r>
          </a:p>
          <a:p>
            <a:pPr>
              <a:lnSpc>
                <a:spcPct val="100000"/>
              </a:lnSpc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I understand that shape poetry doesn’t have to rhyme.</a:t>
            </a:r>
          </a:p>
          <a:p>
            <a:pPr>
              <a:lnSpc>
                <a:spcPct val="100000"/>
              </a:lnSpc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I can try to include alliteration and similes in my poem.</a:t>
            </a:r>
          </a:p>
          <a:p>
            <a:pPr>
              <a:lnSpc>
                <a:spcPct val="100000"/>
              </a:lnSpc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I can create my </a:t>
            </a:r>
            <a:r>
              <a:rPr lang="en-GB" altLang="en-US" dirty="0" smtClean="0">
                <a:latin typeface="+mn-lt"/>
                <a:cs typeface="Arial" panose="020B0604020202020204" pitchFamily="34" charset="0"/>
              </a:rPr>
              <a:t>own </a:t>
            </a:r>
            <a:r>
              <a:rPr lang="en-GB" altLang="en-US" dirty="0">
                <a:latin typeface="+mn-lt"/>
                <a:cs typeface="Arial" panose="020B0604020202020204" pitchFamily="34" charset="0"/>
              </a:rPr>
              <a:t>shape poem.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Shape Poems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</a:t>
            </a:r>
            <a:r>
              <a:rPr lang="en-GB" dirty="0" smtClean="0"/>
              <a:t>you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guess what these poems are describing?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BF7068-3AA5-4743-B7FC-73C63FA786E3}"/>
              </a:ext>
            </a:extLst>
          </p:cNvPr>
          <p:cNvGrpSpPr/>
          <p:nvPr/>
        </p:nvGrpSpPr>
        <p:grpSpPr>
          <a:xfrm>
            <a:off x="1258570" y="2101602"/>
            <a:ext cx="3816350" cy="3991223"/>
            <a:chOff x="1258570" y="2101602"/>
            <a:chExt cx="3816350" cy="39912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1374B0-1ADB-4A7D-B75C-CC8696492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570" y="2101602"/>
              <a:ext cx="3816350" cy="399122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E17F59-157A-42C8-BDE0-575CC7B16FF2}"/>
                </a:ext>
              </a:extLst>
            </p:cNvPr>
            <p:cNvSpPr/>
            <p:nvPr/>
          </p:nvSpPr>
          <p:spPr>
            <a:xfrm>
              <a:off x="2379846" y="2569945"/>
              <a:ext cx="1588169" cy="1106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F2FD89-BC95-405E-BC16-28A1D50BCF13}"/>
                </a:ext>
              </a:extLst>
            </p:cNvPr>
            <p:cNvSpPr/>
            <p:nvPr/>
          </p:nvSpPr>
          <p:spPr>
            <a:xfrm>
              <a:off x="1844040" y="3199388"/>
              <a:ext cx="2796540" cy="17235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dirty="0"/>
                <a:t>  They glide across</a:t>
              </a:r>
            </a:p>
            <a:p>
              <a:pPr algn="ctr"/>
              <a:r>
                <a:rPr lang="en-GB" sz="1600" dirty="0"/>
                <a:t>  the golden grass</a:t>
              </a:r>
            </a:p>
            <a:p>
              <a:pPr algn="ctr"/>
              <a:r>
                <a:rPr lang="en-GB" sz="1600" dirty="0"/>
                <a:t>  gathering goblins and</a:t>
              </a:r>
            </a:p>
            <a:p>
              <a:pPr algn="ctr"/>
              <a:r>
                <a:rPr lang="en-GB" sz="1600" dirty="0"/>
                <a:t>gathering grasshoppers.</a:t>
              </a:r>
            </a:p>
            <a:p>
              <a:pPr algn="ctr"/>
              <a:r>
                <a:rPr lang="en-GB" sz="1600" dirty="0"/>
                <a:t>They giggle as they</a:t>
              </a:r>
            </a:p>
            <a:p>
              <a:r>
                <a:rPr lang="en-GB" sz="1600" dirty="0"/>
                <a:t>         glide above</a:t>
              </a:r>
            </a:p>
            <a:p>
              <a:r>
                <a:rPr lang="en-GB" sz="1600" dirty="0"/>
                <a:t>       the ground.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282E9EC-0641-4DBB-B449-64F3BBE3D5B1}"/>
              </a:ext>
            </a:extLst>
          </p:cNvPr>
          <p:cNvSpPr/>
          <p:nvPr/>
        </p:nvSpPr>
        <p:spPr>
          <a:xfrm>
            <a:off x="6057900" y="3762376"/>
            <a:ext cx="2330450" cy="2330450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Shape Poems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</a:t>
            </a:r>
            <a:r>
              <a:rPr lang="en-GB" dirty="0" smtClean="0"/>
              <a:t>you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guess what these poems are describing? 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82E9EC-0641-4DBB-B449-64F3BBE3D5B1}"/>
              </a:ext>
            </a:extLst>
          </p:cNvPr>
          <p:cNvSpPr/>
          <p:nvPr/>
        </p:nvSpPr>
        <p:spPr>
          <a:xfrm>
            <a:off x="6057900" y="3762376"/>
            <a:ext cx="2330450" cy="2330450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59DA0-3CEA-4033-89F8-B42847844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2"/>
          <a:stretch/>
        </p:blipFill>
        <p:spPr>
          <a:xfrm>
            <a:off x="755649" y="2065020"/>
            <a:ext cx="5005071" cy="402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F28F7E-3FA4-49DC-AD21-5D58EBE3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9" t="27023" r="13431" b="47259"/>
          <a:stretch/>
        </p:blipFill>
        <p:spPr>
          <a:xfrm>
            <a:off x="1202691" y="2747370"/>
            <a:ext cx="4396740" cy="32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9DAF23-C071-4D5C-A630-85E2485E808D}"/>
              </a:ext>
            </a:extLst>
          </p:cNvPr>
          <p:cNvSpPr/>
          <p:nvPr/>
        </p:nvSpPr>
        <p:spPr>
          <a:xfrm rot="177666">
            <a:off x="755650" y="5089982"/>
            <a:ext cx="50050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Slowly you slip and slide as you sled</a:t>
            </a:r>
          </a:p>
          <a:p>
            <a:pPr algn="ctr"/>
            <a:r>
              <a:rPr lang="en-GB" dirty="0"/>
              <a:t>your way through its silky secrets.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731E26-62C6-4195-AC45-D978EF2A8A89}"/>
              </a:ext>
            </a:extLst>
          </p:cNvPr>
          <p:cNvSpPr/>
          <p:nvPr/>
        </p:nvSpPr>
        <p:spPr>
          <a:xfrm rot="21361666">
            <a:off x="891539" y="40418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Softly, it falls silently from the sky.</a:t>
            </a:r>
          </a:p>
          <a:p>
            <a:pPr algn="ctr"/>
            <a:r>
              <a:rPr lang="en-GB" dirty="0"/>
              <a:t>It is so silvery, small and sudden.</a:t>
            </a:r>
          </a:p>
        </p:txBody>
      </p:sp>
    </p:spTree>
    <p:extLst>
      <p:ext uri="{BB962C8B-B14F-4D97-AF65-F5344CB8AC3E}">
        <p14:creationId xmlns:p14="http://schemas.microsoft.com/office/powerpoint/2010/main" val="1722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4C51F-00CA-4F23-A169-A0C07FA08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r="446"/>
          <a:stretch/>
        </p:blipFill>
        <p:spPr>
          <a:xfrm>
            <a:off x="539749" y="549274"/>
            <a:ext cx="8064501" cy="5759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57EBF-412B-45DE-9972-8D185F044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6"/>
            <a:ext cx="8064500" cy="575945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Shape Poems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</a:t>
            </a:r>
            <a:r>
              <a:rPr lang="en-GB" dirty="0" smtClean="0"/>
              <a:t>you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guess what these poems are describing?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50A59-CC60-4FE1-B67D-395FFBA394CC}"/>
              </a:ext>
            </a:extLst>
          </p:cNvPr>
          <p:cNvSpPr/>
          <p:nvPr/>
        </p:nvSpPr>
        <p:spPr>
          <a:xfrm>
            <a:off x="755650" y="3986196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9BE940-36EA-4E28-B8F6-5D31AA255A86}"/>
              </a:ext>
            </a:extLst>
          </p:cNvPr>
          <p:cNvSpPr/>
          <p:nvPr/>
        </p:nvSpPr>
        <p:spPr>
          <a:xfrm>
            <a:off x="6057900" y="1861324"/>
            <a:ext cx="2330450" cy="2330450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</p:spTree>
    <p:extLst>
      <p:ext uri="{BB962C8B-B14F-4D97-AF65-F5344CB8AC3E}">
        <p14:creationId xmlns:p14="http://schemas.microsoft.com/office/powerpoint/2010/main" val="8948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Shape Poem?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shape </a:t>
            </a:r>
            <a:r>
              <a:rPr lang="en-GB" altLang="en-US" dirty="0">
                <a:cs typeface="Arial" panose="020B0604020202020204" pitchFamily="34" charset="0"/>
              </a:rPr>
              <a:t>poem is a poem that describes an object, person or animal.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</a:t>
            </a:r>
            <a:r>
              <a:rPr lang="en-GB" altLang="en-US" dirty="0"/>
              <a:t>special thing about a shape poem is that the </a:t>
            </a:r>
            <a:br>
              <a:rPr lang="en-GB" altLang="en-US" dirty="0"/>
            </a:br>
            <a:r>
              <a:rPr lang="en-GB" altLang="en-US" dirty="0"/>
              <a:t>words of the poem form the shape of the object, </a:t>
            </a:r>
            <a:br>
              <a:rPr lang="en-GB" altLang="en-US" dirty="0"/>
            </a:br>
            <a:r>
              <a:rPr lang="en-GB" altLang="en-US" dirty="0"/>
              <a:t>person or animal being described.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Shape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poems don’t have to rhyme!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Shape poems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can use full stops and capital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letters like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Shape poems often use alliteration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or similes.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E434C-F00D-4906-B719-BE50DD09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367"/>
          <a:stretch/>
        </p:blipFill>
        <p:spPr>
          <a:xfrm flipH="1">
            <a:off x="5078046" y="1860550"/>
            <a:ext cx="3310301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Features of a Shape Poem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did you notice about the shape poems we looked at?</a:t>
            </a:r>
            <a:endParaRPr lang="en-GB" altLang="en-US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C215-1778-4AB9-ACF0-EACA1DBE3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40123" r="7446" b="12402"/>
          <a:stretch/>
        </p:blipFill>
        <p:spPr>
          <a:xfrm>
            <a:off x="1143000" y="2220770"/>
            <a:ext cx="6677026" cy="2587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34BE6B-3957-4974-BD7B-A4C8C7DEBBEE}"/>
              </a:ext>
            </a:extLst>
          </p:cNvPr>
          <p:cNvSpPr/>
          <p:nvPr/>
        </p:nvSpPr>
        <p:spPr>
          <a:xfrm>
            <a:off x="755650" y="2984879"/>
            <a:ext cx="76327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38EED3-7827-4A65-9FB7-7909304AEBE6}"/>
              </a:ext>
            </a:extLst>
          </p:cNvPr>
          <p:cNvSpPr/>
          <p:nvPr/>
        </p:nvSpPr>
        <p:spPr>
          <a:xfrm>
            <a:off x="6553200" y="1917136"/>
            <a:ext cx="1835150" cy="1797301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Full stops and capital letters are used just like you would use in sentences.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0FA8D1-D2B0-4F41-B57F-F3E6BF4BF970}"/>
              </a:ext>
            </a:extLst>
          </p:cNvPr>
          <p:cNvGrpSpPr/>
          <p:nvPr/>
        </p:nvGrpSpPr>
        <p:grpSpPr>
          <a:xfrm>
            <a:off x="755650" y="3714439"/>
            <a:ext cx="4860290" cy="2378386"/>
            <a:chOff x="755650" y="3714439"/>
            <a:chExt cx="4860290" cy="237838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1F85898-6988-406B-A8F8-D29719C05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5620" y="3714439"/>
              <a:ext cx="2560320" cy="13826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F4CF28-44A9-4D35-8192-30DFFE85CF6D}"/>
                </a:ext>
              </a:extLst>
            </p:cNvPr>
            <p:cNvGrpSpPr/>
            <p:nvPr/>
          </p:nvGrpSpPr>
          <p:grpSpPr>
            <a:xfrm>
              <a:off x="755650" y="3954743"/>
              <a:ext cx="2755900" cy="2138082"/>
              <a:chOff x="755650" y="3954743"/>
              <a:chExt cx="2755900" cy="2138082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4A00AD5-65F0-4190-80BF-B808E37DA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1760" y="3954743"/>
                <a:ext cx="197832" cy="717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091B0D6-7100-435D-BC1D-BD5E845A8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4468" y="3954743"/>
                <a:ext cx="547082" cy="11172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2335273-BEDF-4C38-9DBD-9FCDF9F63A30}"/>
                  </a:ext>
                </a:extLst>
              </p:cNvPr>
              <p:cNvSpPr/>
              <p:nvPr/>
            </p:nvSpPr>
            <p:spPr>
              <a:xfrm>
                <a:off x="755650" y="4600575"/>
                <a:ext cx="2368550" cy="1492250"/>
              </a:xfrm>
              <a:prstGeom prst="roundRect">
                <a:avLst/>
              </a:prstGeom>
              <a:solidFill>
                <a:srgbClr val="FFE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GB" alt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Alliteration can be used – this is lots of words in a row beginning with the same letter.</a:t>
                </a: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C73F5C9-9261-4331-8485-BAAF731055DE}"/>
              </a:ext>
            </a:extLst>
          </p:cNvPr>
          <p:cNvSpPr/>
          <p:nvPr/>
        </p:nvSpPr>
        <p:spPr>
          <a:xfrm>
            <a:off x="755650" y="1932376"/>
            <a:ext cx="2002790" cy="2022367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Each line can be a different length or be curved to form the shape of the object that is being described.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11F90E-F779-4536-8823-87C65215E1CD}"/>
              </a:ext>
            </a:extLst>
          </p:cNvPr>
          <p:cNvSpPr/>
          <p:nvPr/>
        </p:nvSpPr>
        <p:spPr>
          <a:xfrm>
            <a:off x="3617912" y="5029199"/>
            <a:ext cx="1908175" cy="1063625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The lines don’t have to rhyme.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C85DBD-3CDE-4D82-83EE-33A14E1E4F85}"/>
              </a:ext>
            </a:extLst>
          </p:cNvPr>
          <p:cNvGrpSpPr/>
          <p:nvPr/>
        </p:nvGrpSpPr>
        <p:grpSpPr>
          <a:xfrm>
            <a:off x="5683250" y="4181475"/>
            <a:ext cx="2705100" cy="1911349"/>
            <a:chOff x="5683250" y="4181475"/>
            <a:chExt cx="2705100" cy="191134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23DB956-5B30-4A35-BECF-C4CF120E4A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3250" y="4181475"/>
              <a:ext cx="406400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CD0F5C2-A9D6-4501-93AE-69554D092BD3}"/>
                </a:ext>
              </a:extLst>
            </p:cNvPr>
            <p:cNvSpPr/>
            <p:nvPr/>
          </p:nvSpPr>
          <p:spPr>
            <a:xfrm>
              <a:off x="6019800" y="4600574"/>
              <a:ext cx="2368550" cy="1492250"/>
            </a:xfrm>
            <a:prstGeom prst="roundRect">
              <a:avLst/>
            </a:prstGeom>
            <a:solidFill>
              <a:srgbClr val="FFE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altLang="ja-JP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Similes can be used – this is where we use the words ‘like’ or ‘as’ to compare two things to each other.</a:t>
              </a:r>
              <a:endParaRPr lang="en-GB" altLang="en-US" sz="16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A2869-BA94-4725-AE6E-9E6964F1556B}"/>
              </a:ext>
            </a:extLst>
          </p:cNvPr>
          <p:cNvSpPr/>
          <p:nvPr/>
        </p:nvSpPr>
        <p:spPr>
          <a:xfrm>
            <a:off x="755650" y="2984557"/>
            <a:ext cx="76327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ground all around it. It shoots </a:t>
            </a:r>
            <a:r>
              <a:rPr lang="en-GB" sz="1600" dirty="0">
                <a:solidFill>
                  <a:srgbClr val="FADD0F"/>
                </a:solidFill>
              </a:rPr>
              <a:t>sizzling, </a:t>
            </a:r>
            <a:br>
              <a:rPr lang="en-GB" sz="1600" dirty="0">
                <a:solidFill>
                  <a:srgbClr val="FADD0F"/>
                </a:solidFill>
              </a:rPr>
            </a:br>
            <a:r>
              <a:rPr lang="en-GB" sz="1600" dirty="0">
                <a:solidFill>
                  <a:srgbClr val="FADD0F"/>
                </a:solidFill>
              </a:rPr>
              <a:t>steaming, scorching</a:t>
            </a:r>
            <a:r>
              <a:rPr lang="en-GB" sz="1600" dirty="0">
                <a:solidFill>
                  <a:schemeClr val="bg1"/>
                </a:solidFill>
              </a:rPr>
              <a:t> lava like a monster spitting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9FAB2F-3EC1-48B4-B31D-CDADA474F2E8}"/>
              </a:ext>
            </a:extLst>
          </p:cNvPr>
          <p:cNvSpPr/>
          <p:nvPr/>
        </p:nvSpPr>
        <p:spPr>
          <a:xfrm>
            <a:off x="755650" y="2984557"/>
            <a:ext cx="76327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out hot liquid into the air. </a:t>
            </a:r>
            <a:r>
              <a:rPr lang="en-GB" sz="1600" dirty="0">
                <a:solidFill>
                  <a:srgbClr val="FADD0F"/>
                </a:solidFill>
              </a:rPr>
              <a:t>Like a smoking dragon,</a:t>
            </a:r>
            <a:r>
              <a:rPr lang="en-GB" sz="1600" dirty="0">
                <a:solidFill>
                  <a:schemeClr val="bg1"/>
                </a:solidFill>
              </a:rPr>
              <a:t> it finally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deadly and dangerous rock.</a:t>
            </a:r>
          </a:p>
        </p:txBody>
      </p:sp>
    </p:spTree>
    <p:extLst>
      <p:ext uri="{BB962C8B-B14F-4D97-AF65-F5344CB8AC3E}">
        <p14:creationId xmlns:p14="http://schemas.microsoft.com/office/powerpoint/2010/main" val="8868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C9D94-1817-4777-851A-14BC7EFEB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22180" r="9551" b="17159"/>
          <a:stretch/>
        </p:blipFill>
        <p:spPr>
          <a:xfrm>
            <a:off x="755651" y="3101437"/>
            <a:ext cx="2320009" cy="299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Try it!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4E61B-75EF-4AB5-89C4-80BAACCBF445}"/>
              </a:ext>
            </a:extLst>
          </p:cNvPr>
          <p:cNvSpPr/>
          <p:nvPr/>
        </p:nvSpPr>
        <p:spPr>
          <a:xfrm>
            <a:off x="755651" y="1375446"/>
            <a:ext cx="6618272" cy="772107"/>
          </a:xfrm>
          <a:prstGeom prst="rect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First, 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let’s choose something to 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describe. 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Let’s choose</a:t>
            </a:r>
            <a:r>
              <a:rPr lang="mr-IN" altLang="en-US" dirty="0">
                <a:solidFill>
                  <a:schemeClr val="bg1"/>
                </a:solidFill>
                <a:cs typeface="Arial" panose="020B0604020202020204" pitchFamily="34" charset="0"/>
              </a:rPr>
              <a:t>…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An ice cream!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9B4C2-45AB-4397-9152-E4E97AE89FED}"/>
              </a:ext>
            </a:extLst>
          </p:cNvPr>
          <p:cNvSpPr/>
          <p:nvPr/>
        </p:nvSpPr>
        <p:spPr>
          <a:xfrm>
            <a:off x="755651" y="2238441"/>
            <a:ext cx="7632699" cy="772107"/>
          </a:xfrm>
          <a:prstGeom prst="rect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Next, we need to brainstorm all the adjectives or phrases we can think of to describe an ice cream</a:t>
            </a:r>
            <a:r>
              <a:rPr lang="mr-IN" altLang="en-US" dirty="0">
                <a:solidFill>
                  <a:schemeClr val="bg1"/>
                </a:solidFill>
                <a:cs typeface="Arial" panose="020B0604020202020204" pitchFamily="34" charset="0"/>
              </a:rPr>
              <a:t>…</a:t>
            </a: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74C10-B337-4303-B93A-2EB911017744}"/>
              </a:ext>
            </a:extLst>
          </p:cNvPr>
          <p:cNvSpPr/>
          <p:nvPr/>
        </p:nvSpPr>
        <p:spPr>
          <a:xfrm>
            <a:off x="3262109" y="3101436"/>
            <a:ext cx="821479" cy="829509"/>
          </a:xfrm>
          <a:prstGeom prst="ellipse">
            <a:avLst/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cold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912C09-81B1-40E2-85D5-5CC205BAAC02}"/>
              </a:ext>
            </a:extLst>
          </p:cNvPr>
          <p:cNvSpPr/>
          <p:nvPr/>
        </p:nvSpPr>
        <p:spPr>
          <a:xfrm>
            <a:off x="4916111" y="3097644"/>
            <a:ext cx="1418171" cy="1432034"/>
          </a:xfrm>
          <a:prstGeom prst="ellipse">
            <a:avLst/>
          </a:prstGeom>
          <a:solidFill>
            <a:srgbClr val="EE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a gooey mountain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D0967B-6842-4B5F-BDAB-F88D773CF509}"/>
              </a:ext>
            </a:extLst>
          </p:cNvPr>
          <p:cNvSpPr/>
          <p:nvPr/>
        </p:nvSpPr>
        <p:spPr>
          <a:xfrm>
            <a:off x="3674658" y="3882321"/>
            <a:ext cx="1233064" cy="1245116"/>
          </a:xfrm>
          <a:prstGeom prst="ellipse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delicious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5CDEFC-3FC7-4BE4-A71F-841178564A54}"/>
              </a:ext>
            </a:extLst>
          </p:cNvPr>
          <p:cNvSpPr/>
          <p:nvPr/>
        </p:nvSpPr>
        <p:spPr>
          <a:xfrm>
            <a:off x="2775352" y="4911736"/>
            <a:ext cx="1169657" cy="1181089"/>
          </a:xfrm>
          <a:prstGeom prst="ellipse">
            <a:avLst/>
          </a:prstGeom>
          <a:solidFill>
            <a:srgbClr val="B0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melting and dripping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EC34CD-ED18-4B49-A354-274A222CAC99}"/>
              </a:ext>
            </a:extLst>
          </p:cNvPr>
          <p:cNvSpPr/>
          <p:nvPr/>
        </p:nvSpPr>
        <p:spPr>
          <a:xfrm>
            <a:off x="4552396" y="4951238"/>
            <a:ext cx="1140615" cy="1151765"/>
          </a:xfrm>
          <a:prstGeom prst="ellipse">
            <a:avLst/>
          </a:prstGeom>
          <a:solidFill>
            <a:srgbClr val="C1D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different flavours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70EA9-822F-48D5-AF10-E2C8E8957653}"/>
              </a:ext>
            </a:extLst>
          </p:cNvPr>
          <p:cNvSpPr/>
          <p:nvPr/>
        </p:nvSpPr>
        <p:spPr>
          <a:xfrm>
            <a:off x="5780495" y="4405303"/>
            <a:ext cx="1326062" cy="1339023"/>
          </a:xfrm>
          <a:prstGeom prst="ellipse">
            <a:avLst/>
          </a:prstGeom>
          <a:solidFill>
            <a:srgbClr val="B0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with sprinkles like jewels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AE0008-96AC-40AD-9948-34233295848E}"/>
              </a:ext>
            </a:extLst>
          </p:cNvPr>
          <p:cNvSpPr/>
          <p:nvPr/>
        </p:nvSpPr>
        <p:spPr>
          <a:xfrm>
            <a:off x="7194041" y="4886841"/>
            <a:ext cx="1194308" cy="1205983"/>
          </a:xfrm>
          <a:prstGeom prst="ellipse">
            <a:avLst/>
          </a:prstGeom>
          <a:solidFill>
            <a:srgbClr val="EE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sauce dripping like lava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99C016-02DC-4DED-AB69-6A34D35CB034}"/>
              </a:ext>
            </a:extLst>
          </p:cNvPr>
          <p:cNvSpPr/>
          <p:nvPr/>
        </p:nvSpPr>
        <p:spPr>
          <a:xfrm>
            <a:off x="6795083" y="3101437"/>
            <a:ext cx="1593268" cy="1608840"/>
          </a:xfrm>
          <a:prstGeom prst="ellipse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Can you think of any more?</a:t>
            </a:r>
            <a:endParaRPr lang="en-GB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Try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Here are some lines written using the adjectives and </a:t>
            </a:r>
            <a:b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phrases that we brainstormed. Oh no, they’re all mixed up! </a:t>
            </a:r>
            <a:b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Can you put them into the right order to make the shape </a:t>
            </a:r>
            <a:b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of an ice cream? Use the length of the lines and the </a:t>
            </a:r>
            <a:b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punctuation to help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7B9A8-D0AF-4FB9-B5F7-F0F553A00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b="700"/>
          <a:stretch/>
        </p:blipFill>
        <p:spPr>
          <a:xfrm>
            <a:off x="5629533" y="1168399"/>
            <a:ext cx="2713096" cy="4924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4A92BC-EC1C-4728-A132-D3FEFA8712E8}"/>
              </a:ext>
            </a:extLst>
          </p:cNvPr>
          <p:cNvSpPr/>
          <p:nvPr/>
        </p:nvSpPr>
        <p:spPr>
          <a:xfrm>
            <a:off x="755650" y="2999042"/>
            <a:ext cx="18808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Strawberry sauce oozes </a:t>
            </a:r>
            <a:br>
              <a:rPr lang="en-US" sz="1400" dirty="0">
                <a:ea typeface="ＭＳ Ｐゴシック" charset="0"/>
                <a:cs typeface="ＭＳ Ｐゴシック" charset="0"/>
              </a:rPr>
            </a:br>
            <a:r>
              <a:rPr lang="en-US" altLang="en-US" sz="1400" dirty="0">
                <a:ea typeface="MS PGothic" panose="020B0600070205080204" pitchFamily="34" charset="-128"/>
              </a:rPr>
              <a:t>like lava down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ACF95-B748-4960-AF37-19C13883FD71}"/>
              </a:ext>
            </a:extLst>
          </p:cNvPr>
          <p:cNvSpPr/>
          <p:nvPr/>
        </p:nvSpPr>
        <p:spPr>
          <a:xfrm>
            <a:off x="3012887" y="3164558"/>
            <a:ext cx="1973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swept aside to dance and waltz on my tongue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5889C-6E86-4D7F-8D1E-17003BA1B7BC}"/>
              </a:ext>
            </a:extLst>
          </p:cNvPr>
          <p:cNvSpPr/>
          <p:nvPr/>
        </p:nvSpPr>
        <p:spPr>
          <a:xfrm>
            <a:off x="4704337" y="3967690"/>
            <a:ext cx="8794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down…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down…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32C8C-5FDD-45A5-A8BE-A1E351F8B125}"/>
              </a:ext>
            </a:extLst>
          </p:cNvPr>
          <p:cNvSpPr/>
          <p:nvPr/>
        </p:nvSpPr>
        <p:spPr>
          <a:xfrm>
            <a:off x="755650" y="3772607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sweet slopes.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 mountain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3F3C4-41E2-4010-979A-4DB2A095FCA2}"/>
              </a:ext>
            </a:extLst>
          </p:cNvPr>
          <p:cNvSpPr/>
          <p:nvPr/>
        </p:nvSpPr>
        <p:spPr>
          <a:xfrm>
            <a:off x="2518857" y="4070470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Lick!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 thousand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3E2E5-F348-42AD-82F1-61D93F5491A4}"/>
              </a:ext>
            </a:extLst>
          </p:cNvPr>
          <p:cNvSpPr/>
          <p:nvPr/>
        </p:nvSpPr>
        <p:spPr>
          <a:xfrm>
            <a:off x="755650" y="4634860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melting,</a:t>
            </a:r>
          </a:p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falling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5D6CE-9E40-4C3E-AEDB-22EECB90C995}"/>
              </a:ext>
            </a:extLst>
          </p:cNvPr>
          <p:cNvSpPr/>
          <p:nvPr/>
        </p:nvSpPr>
        <p:spPr>
          <a:xfrm>
            <a:off x="3657036" y="4832857"/>
            <a:ext cx="1820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 err="1">
                <a:ea typeface="ＭＳ Ｐゴシック" charset="0"/>
                <a:cs typeface="ＭＳ Ｐゴシック" charset="0"/>
              </a:rPr>
              <a:t>coloured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jewels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glistening in the sun,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E2069-0E57-45A8-8ABD-234F06859CD8}"/>
              </a:ext>
            </a:extLst>
          </p:cNvPr>
          <p:cNvSpPr/>
          <p:nvPr/>
        </p:nvSpPr>
        <p:spPr>
          <a:xfrm>
            <a:off x="1696085" y="5342597"/>
            <a:ext cx="18203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down.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Lick!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Ah!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0DAE71-7687-4E32-B164-DB5FCB734930}"/>
              </a:ext>
            </a:extLst>
          </p:cNvPr>
          <p:cNvSpPr/>
          <p:nvPr/>
        </p:nvSpPr>
        <p:spPr>
          <a:xfrm>
            <a:off x="7185659" y="4872026"/>
            <a:ext cx="1202689" cy="1222558"/>
          </a:xfrm>
          <a:prstGeom prst="ellipse">
            <a:avLst/>
          </a:prstGeom>
          <a:solidFill>
            <a:srgbClr val="E9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Click here for the answers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63729-09AD-4093-B166-C7A956DA0DFB}"/>
              </a:ext>
            </a:extLst>
          </p:cNvPr>
          <p:cNvSpPr/>
          <p:nvPr/>
        </p:nvSpPr>
        <p:spPr>
          <a:xfrm>
            <a:off x="5951853" y="1777538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Lick!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 thousand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88B9C-8C8D-4877-BA3D-3D4875BB3E1B}"/>
              </a:ext>
            </a:extLst>
          </p:cNvPr>
          <p:cNvSpPr/>
          <p:nvPr/>
        </p:nvSpPr>
        <p:spPr>
          <a:xfrm>
            <a:off x="5848739" y="2225717"/>
            <a:ext cx="1820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 err="1">
                <a:ea typeface="ＭＳ Ｐゴシック" charset="0"/>
                <a:cs typeface="ＭＳ Ｐゴシック" charset="0"/>
              </a:rPr>
              <a:t>coloured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jewels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glistening in the sun,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842A2-E919-42B1-9946-AE2B778DECC3}"/>
              </a:ext>
            </a:extLst>
          </p:cNvPr>
          <p:cNvSpPr/>
          <p:nvPr/>
        </p:nvSpPr>
        <p:spPr>
          <a:xfrm>
            <a:off x="5744264" y="2701696"/>
            <a:ext cx="1973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swept aside to dance and waltz on my tongue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517A1-7DC9-4997-8B24-A6226FBA6525}"/>
              </a:ext>
            </a:extLst>
          </p:cNvPr>
          <p:cNvSpPr/>
          <p:nvPr/>
        </p:nvSpPr>
        <p:spPr>
          <a:xfrm>
            <a:off x="5788267" y="3187702"/>
            <a:ext cx="18808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Strawberry sauce oozes </a:t>
            </a:r>
            <a:br>
              <a:rPr lang="en-US" sz="1400" dirty="0">
                <a:ea typeface="ＭＳ Ｐゴシック" charset="0"/>
                <a:cs typeface="ＭＳ Ｐゴシック" charset="0"/>
              </a:rPr>
            </a:br>
            <a:r>
              <a:rPr lang="en-US" altLang="en-US" sz="1400" dirty="0">
                <a:ea typeface="MS PGothic" panose="020B0600070205080204" pitchFamily="34" charset="-128"/>
              </a:rPr>
              <a:t>like lava down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A94C89-E8E4-4930-910F-CF168797813F}"/>
              </a:ext>
            </a:extLst>
          </p:cNvPr>
          <p:cNvSpPr/>
          <p:nvPr/>
        </p:nvSpPr>
        <p:spPr>
          <a:xfrm>
            <a:off x="5944234" y="3673708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sweet slopes.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 mountain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43A3D8-A996-41A6-9639-DC86AC0730A9}"/>
              </a:ext>
            </a:extLst>
          </p:cNvPr>
          <p:cNvSpPr/>
          <p:nvPr/>
        </p:nvSpPr>
        <p:spPr>
          <a:xfrm>
            <a:off x="5958217" y="4154257"/>
            <a:ext cx="16141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melting,</a:t>
            </a:r>
          </a:p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falling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7115F-03D3-4BB3-824B-65CE240D875E}"/>
              </a:ext>
            </a:extLst>
          </p:cNvPr>
          <p:cNvSpPr/>
          <p:nvPr/>
        </p:nvSpPr>
        <p:spPr>
          <a:xfrm>
            <a:off x="6325564" y="4617413"/>
            <a:ext cx="8794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down…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down…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5C0847-4EEF-41A4-9C0D-C8D0B23D01E5}"/>
              </a:ext>
            </a:extLst>
          </p:cNvPr>
          <p:cNvSpPr/>
          <p:nvPr/>
        </p:nvSpPr>
        <p:spPr>
          <a:xfrm>
            <a:off x="5855104" y="5120812"/>
            <a:ext cx="18203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down.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Lick!</a:t>
            </a:r>
          </a:p>
          <a:p>
            <a:pPr algn="ctr">
              <a:defRPr/>
            </a:pPr>
            <a:r>
              <a:rPr lang="en-US" altLang="en-US" sz="1400" dirty="0">
                <a:ea typeface="ＭＳ Ｐゴシック" charset="0"/>
              </a:rPr>
              <a:t>Ah!</a:t>
            </a:r>
            <a:endParaRPr lang="en-GB" altLang="en-US" sz="14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295</TotalTime>
  <Words>797</Words>
  <Application>Microsoft Office PowerPoint</Application>
  <PresentationFormat>On-screen Show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Calibri</vt:lpstr>
      <vt:lpstr>ＭＳ Ｐゴシック</vt:lpstr>
      <vt:lpstr>Twinkl</vt:lpstr>
      <vt:lpstr>Arial</vt:lpstr>
      <vt:lpstr>Sassoon Infant Rg</vt:lpstr>
      <vt:lpstr>Office Theme</vt:lpstr>
      <vt:lpstr>Shape Poems</vt:lpstr>
      <vt:lpstr>PowerPoint Presentation</vt:lpstr>
      <vt:lpstr>Shape Poems</vt:lpstr>
      <vt:lpstr>Shape Poems</vt:lpstr>
      <vt:lpstr>Shape Poems</vt:lpstr>
      <vt:lpstr>What is a Shape Poem?</vt:lpstr>
      <vt:lpstr>The Features of a Shape Poem</vt:lpstr>
      <vt:lpstr>Let’s Try it!</vt:lpstr>
      <vt:lpstr>Let’s Try it!</vt:lpstr>
      <vt:lpstr>It’s Your Turn to Brainstorm</vt:lpstr>
      <vt:lpstr>It’s Your Turn to Write a Shape Poem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Keenan Whitham</dc:creator>
  <cp:lastModifiedBy>Lisa Beavis</cp:lastModifiedBy>
  <cp:revision>26</cp:revision>
  <dcterms:created xsi:type="dcterms:W3CDTF">2019-06-24T08:42:32Z</dcterms:created>
  <dcterms:modified xsi:type="dcterms:W3CDTF">2020-10-22T09:08:33Z</dcterms:modified>
</cp:coreProperties>
</file>