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0"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303"/>
  </p:normalViewPr>
  <p:slideViewPr>
    <p:cSldViewPr snapToGrid="0" snapToObjects="1">
      <p:cViewPr varScale="1">
        <p:scale>
          <a:sx n="136" d="100"/>
          <a:sy n="136" d="100"/>
        </p:scale>
        <p:origin x="2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FA483-A474-B44F-AFF7-AF040CBAF55A}" type="datetimeFigureOut">
              <a:rPr lang="en-US" smtClean="0"/>
              <a:t>6/30/20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832CC-5501-A44D-8CB0-EDD7A7EF6FA5}" type="slidenum">
              <a:rPr lang="en-US" smtClean="0"/>
              <a:t>‹#›</a:t>
            </a:fld>
            <a:endParaRPr lang="en-US" dirty="0"/>
          </a:p>
        </p:txBody>
      </p:sp>
    </p:spTree>
    <p:extLst>
      <p:ext uri="{BB962C8B-B14F-4D97-AF65-F5344CB8AC3E}">
        <p14:creationId xmlns:p14="http://schemas.microsoft.com/office/powerpoint/2010/main" val="73955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832CC-5501-A44D-8CB0-EDD7A7EF6FA5}" type="slidenum">
              <a:rPr lang="en-US" smtClean="0"/>
              <a:t>1</a:t>
            </a:fld>
            <a:endParaRPr lang="en-US" dirty="0"/>
          </a:p>
        </p:txBody>
      </p:sp>
    </p:spTree>
    <p:extLst>
      <p:ext uri="{BB962C8B-B14F-4D97-AF65-F5344CB8AC3E}">
        <p14:creationId xmlns:p14="http://schemas.microsoft.com/office/powerpoint/2010/main" val="45847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832CC-5501-A44D-8CB0-EDD7A7EF6FA5}" type="slidenum">
              <a:rPr lang="en-US" smtClean="0"/>
              <a:t>6</a:t>
            </a:fld>
            <a:endParaRPr lang="en-US" dirty="0"/>
          </a:p>
        </p:txBody>
      </p:sp>
    </p:spTree>
    <p:extLst>
      <p:ext uri="{BB962C8B-B14F-4D97-AF65-F5344CB8AC3E}">
        <p14:creationId xmlns:p14="http://schemas.microsoft.com/office/powerpoint/2010/main" val="8704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832CC-5501-A44D-8CB0-EDD7A7EF6FA5}" type="slidenum">
              <a:rPr lang="en-US" smtClean="0"/>
              <a:t>8</a:t>
            </a:fld>
            <a:endParaRPr lang="en-US" dirty="0"/>
          </a:p>
        </p:txBody>
      </p:sp>
    </p:spTree>
    <p:extLst>
      <p:ext uri="{BB962C8B-B14F-4D97-AF65-F5344CB8AC3E}">
        <p14:creationId xmlns:p14="http://schemas.microsoft.com/office/powerpoint/2010/main" val="80578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832CC-5501-A44D-8CB0-EDD7A7EF6FA5}" type="slidenum">
              <a:rPr lang="en-US" smtClean="0"/>
              <a:t>9</a:t>
            </a:fld>
            <a:endParaRPr lang="en-US" dirty="0"/>
          </a:p>
        </p:txBody>
      </p:sp>
    </p:spTree>
    <p:extLst>
      <p:ext uri="{BB962C8B-B14F-4D97-AF65-F5344CB8AC3E}">
        <p14:creationId xmlns:p14="http://schemas.microsoft.com/office/powerpoint/2010/main" val="209900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6/30/20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29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120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3937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15691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6259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5443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622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6127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6/30/20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053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0621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6/30/20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96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468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204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8960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408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148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6744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6/30/20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516500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35.tiff"/><Relationship Id="rId5"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18.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19.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57.tiff"/><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21.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5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551398"/>
            <a:ext cx="4863832" cy="1500027"/>
          </a:xfrm>
        </p:spPr>
        <p:txBody>
          <a:bodyPr>
            <a:normAutofit fontScale="90000"/>
          </a:bodyPr>
          <a:lstStyle/>
          <a:p>
            <a:r>
              <a:rPr lang="en-US" b="1" dirty="0" smtClean="0"/>
              <a:t>Places around the world</a:t>
            </a:r>
            <a:endParaRPr lang="en-US" b="1" dirty="0"/>
          </a:p>
        </p:txBody>
      </p:sp>
      <p:sp>
        <p:nvSpPr>
          <p:cNvPr id="3" name="Subtitle 2"/>
          <p:cNvSpPr>
            <a:spLocks noGrp="1"/>
          </p:cNvSpPr>
          <p:nvPr>
            <p:ph type="subTitle" idx="1"/>
          </p:nvPr>
        </p:nvSpPr>
        <p:spPr>
          <a:xfrm>
            <a:off x="873303" y="3289062"/>
            <a:ext cx="6226140" cy="3204205"/>
          </a:xfrm>
        </p:spPr>
        <p:txBody>
          <a:bodyPr/>
          <a:lstStyle/>
          <a:p>
            <a:r>
              <a:rPr lang="en-US" dirty="0" smtClean="0">
                <a:solidFill>
                  <a:schemeClr val="tx1"/>
                </a:solidFill>
              </a:rPr>
              <a:t>By Louis </a:t>
            </a:r>
            <a:r>
              <a:rPr lang="en-US" dirty="0"/>
              <a:t>J</a:t>
            </a:r>
            <a:r>
              <a:rPr lang="en-US" dirty="0" smtClean="0">
                <a:solidFill>
                  <a:schemeClr val="tx1"/>
                </a:solidFill>
              </a:rPr>
              <a:t>ewell</a:t>
            </a:r>
            <a:endParaRPr lang="en-US" dirty="0">
              <a:solidFill>
                <a:schemeClr val="tx1"/>
              </a:solidFill>
            </a:endParaRPr>
          </a:p>
        </p:txBody>
      </p:sp>
    </p:spTree>
    <p:extLst>
      <p:ext uri="{BB962C8B-B14F-4D97-AF65-F5344CB8AC3E}">
        <p14:creationId xmlns:p14="http://schemas.microsoft.com/office/powerpoint/2010/main" val="464557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25" y="467592"/>
            <a:ext cx="4159230" cy="1406871"/>
          </a:xfrm>
        </p:spPr>
        <p:txBody>
          <a:bodyPr/>
          <a:lstStyle/>
          <a:p>
            <a:r>
              <a:rPr lang="en-US" b="1" dirty="0" smtClean="0"/>
              <a:t>Sahara Desert</a:t>
            </a:r>
            <a:endParaRPr lang="en-US" b="1" dirty="0"/>
          </a:p>
        </p:txBody>
      </p:sp>
      <p:sp>
        <p:nvSpPr>
          <p:cNvPr id="3" name="Content Placeholder 2"/>
          <p:cNvSpPr>
            <a:spLocks noGrp="1"/>
          </p:cNvSpPr>
          <p:nvPr>
            <p:ph idx="1"/>
          </p:nvPr>
        </p:nvSpPr>
        <p:spPr>
          <a:xfrm>
            <a:off x="350427" y="1874463"/>
            <a:ext cx="8779966" cy="4557510"/>
          </a:xfrm>
        </p:spPr>
        <p:txBody>
          <a:bodyPr>
            <a:normAutofit fontScale="92500"/>
          </a:bodyPr>
          <a:lstStyle/>
          <a:p>
            <a:r>
              <a:rPr lang="en-US" dirty="0"/>
              <a:t>The Sahara is a desert located on the African continent. It is the largest hot desert in the world, and the third largest desert overall after Antarctica and the Arctic. Its area of 9,200,000 square kilometres is comparable to the area of China or the United States</a:t>
            </a:r>
            <a:r>
              <a:rPr lang="en-US" dirty="0" smtClean="0"/>
              <a:t>.</a:t>
            </a:r>
          </a:p>
          <a:p>
            <a:endParaRPr lang="en-US" dirty="0"/>
          </a:p>
          <a:p>
            <a:r>
              <a:rPr lang="en-US" dirty="0" smtClean="0"/>
              <a:t>Sahara Desert is the largest desert in the world.</a:t>
            </a:r>
          </a:p>
          <a:p>
            <a:endParaRPr lang="en-US" dirty="0"/>
          </a:p>
          <a:p>
            <a:r>
              <a:rPr lang="en-US" dirty="0" smtClean="0"/>
              <a:t>2.5 million people live in the Desert.</a:t>
            </a:r>
          </a:p>
          <a:p>
            <a:endParaRPr lang="en-US" dirty="0"/>
          </a:p>
          <a:p>
            <a:r>
              <a:rPr lang="en-US" dirty="0" smtClean="0"/>
              <a:t>The most dangerous animals in the desert are: Gila Monster, Wild Dogs, Cougar, Inland Taipan, Ostrich, Western </a:t>
            </a:r>
            <a:r>
              <a:rPr lang="en-US" dirty="0"/>
              <a:t>Diamondback </a:t>
            </a:r>
            <a:r>
              <a:rPr lang="en-US" dirty="0" smtClean="0"/>
              <a:t>Rattlesnake and  Killer Bees</a:t>
            </a:r>
            <a:r>
              <a:rPr lang="en-US" dirty="0"/>
              <a:t/>
            </a:r>
            <a:br>
              <a:rPr lang="en-US" dirty="0"/>
            </a:b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ight Arrow 3"/>
          <p:cNvSpPr/>
          <p:nvPr/>
        </p:nvSpPr>
        <p:spPr>
          <a:xfrm>
            <a:off x="5507182" y="789709"/>
            <a:ext cx="142355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9130392" y="0"/>
            <a:ext cx="3061607" cy="1714500"/>
          </a:xfrm>
          <a:prstGeom prst="rect">
            <a:avLst/>
          </a:prstGeom>
        </p:spPr>
      </p:pic>
      <p:pic>
        <p:nvPicPr>
          <p:cNvPr id="6" name="Picture 5"/>
          <p:cNvPicPr>
            <a:picLocks noChangeAspect="1"/>
          </p:cNvPicPr>
          <p:nvPr/>
        </p:nvPicPr>
        <p:blipFill>
          <a:blip r:embed="rId3"/>
          <a:stretch>
            <a:fillRect/>
          </a:stretch>
        </p:blipFill>
        <p:spPr>
          <a:xfrm>
            <a:off x="9130391" y="2115857"/>
            <a:ext cx="3061608" cy="2037361"/>
          </a:xfrm>
          <a:prstGeom prst="rect">
            <a:avLst/>
          </a:prstGeom>
        </p:spPr>
      </p:pic>
      <p:pic>
        <p:nvPicPr>
          <p:cNvPr id="7" name="Picture 6"/>
          <p:cNvPicPr>
            <a:picLocks noChangeAspect="1"/>
          </p:cNvPicPr>
          <p:nvPr/>
        </p:nvPicPr>
        <p:blipFill>
          <a:blip r:embed="rId4"/>
          <a:stretch>
            <a:fillRect/>
          </a:stretch>
        </p:blipFill>
        <p:spPr>
          <a:xfrm>
            <a:off x="9408159" y="4394612"/>
            <a:ext cx="2401025" cy="1930143"/>
          </a:xfrm>
          <a:prstGeom prst="rect">
            <a:avLst/>
          </a:prstGeom>
        </p:spPr>
      </p:pic>
    </p:spTree>
    <p:extLst>
      <p:ext uri="{BB962C8B-B14F-4D97-AF65-F5344CB8AC3E}">
        <p14:creationId xmlns:p14="http://schemas.microsoft.com/office/powerpoint/2010/main" val="613669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3956905" cy="1507067"/>
          </a:xfrm>
        </p:spPr>
        <p:txBody>
          <a:bodyPr/>
          <a:lstStyle/>
          <a:p>
            <a:r>
              <a:rPr lang="en-US" b="1" dirty="0" smtClean="0"/>
              <a:t>The </a:t>
            </a:r>
            <a:r>
              <a:rPr lang="en-US" b="1" dirty="0"/>
              <a:t>T</a:t>
            </a:r>
            <a:r>
              <a:rPr lang="en-US" b="1" dirty="0" smtClean="0"/>
              <a:t>aj </a:t>
            </a:r>
            <a:r>
              <a:rPr lang="en-US" b="1" dirty="0"/>
              <a:t>M</a:t>
            </a:r>
            <a:r>
              <a:rPr lang="en-US" b="1" dirty="0" smtClean="0"/>
              <a:t>ahal</a:t>
            </a:r>
            <a:endParaRPr lang="en-US" b="1" dirty="0"/>
          </a:p>
        </p:txBody>
      </p:sp>
      <p:sp>
        <p:nvSpPr>
          <p:cNvPr id="3" name="Content Placeholder 2"/>
          <p:cNvSpPr>
            <a:spLocks noGrp="1"/>
          </p:cNvSpPr>
          <p:nvPr>
            <p:ph idx="1"/>
          </p:nvPr>
        </p:nvSpPr>
        <p:spPr>
          <a:xfrm>
            <a:off x="365713" y="1874462"/>
            <a:ext cx="8534400" cy="3615267"/>
          </a:xfrm>
        </p:spPr>
        <p:txBody>
          <a:bodyPr>
            <a:normAutofit fontScale="77500" lnSpcReduction="20000"/>
          </a:bodyPr>
          <a:lstStyle/>
          <a:p>
            <a:r>
              <a:rPr lang="en-US" dirty="0"/>
              <a:t>The Taj Mahal is an ivory-white marble mausoleum on the southern bank of the river Yamuna in the Indian city of Agra. It was commissioned in 1632 by the Mughal emperor Shah Jahan to house the tomb of his favourite wife, Mumtaz Mahal; it also houses the tomb of Shah Jahan </a:t>
            </a:r>
            <a:r>
              <a:rPr lang="en-US" dirty="0" smtClean="0"/>
              <a:t>himself.</a:t>
            </a:r>
          </a:p>
          <a:p>
            <a:endParaRPr lang="en-US" dirty="0"/>
          </a:p>
          <a:p>
            <a:r>
              <a:rPr lang="en-US" dirty="0" smtClean="0"/>
              <a:t>The building took 20 years to build.</a:t>
            </a:r>
          </a:p>
          <a:p>
            <a:endParaRPr lang="en-US" dirty="0"/>
          </a:p>
          <a:p>
            <a:r>
              <a:rPr lang="en-US" dirty="0" smtClean="0"/>
              <a:t>Its worth 32 </a:t>
            </a:r>
            <a:r>
              <a:rPr lang="en-US" dirty="0"/>
              <a:t>million </a:t>
            </a:r>
            <a:r>
              <a:rPr lang="en-US" dirty="0" smtClean="0"/>
              <a:t>rupees. </a:t>
            </a:r>
          </a:p>
          <a:p>
            <a:endParaRPr lang="en-US" dirty="0"/>
          </a:p>
          <a:p>
            <a:r>
              <a:rPr lang="en-US" dirty="0" smtClean="0"/>
              <a:t>The royal P</a:t>
            </a:r>
            <a:r>
              <a:rPr lang="en-US" dirty="0"/>
              <a:t>a</a:t>
            </a:r>
            <a:r>
              <a:rPr lang="en-US" dirty="0" smtClean="0"/>
              <a:t>vilion is built on the shape of this building.</a:t>
            </a:r>
          </a:p>
          <a:p>
            <a:endParaRPr lang="en-US" dirty="0"/>
          </a:p>
          <a:p>
            <a:r>
              <a:rPr lang="en-US" dirty="0" smtClean="0"/>
              <a:t>It was built in 1632</a:t>
            </a:r>
            <a:endParaRPr lang="en-US" dirty="0"/>
          </a:p>
        </p:txBody>
      </p:sp>
      <p:pic>
        <p:nvPicPr>
          <p:cNvPr id="4" name="Picture 3"/>
          <p:cNvPicPr>
            <a:picLocks noChangeAspect="1"/>
          </p:cNvPicPr>
          <p:nvPr/>
        </p:nvPicPr>
        <p:blipFill>
          <a:blip r:embed="rId2"/>
          <a:stretch>
            <a:fillRect/>
          </a:stretch>
        </p:blipFill>
        <p:spPr>
          <a:xfrm>
            <a:off x="9334500" y="0"/>
            <a:ext cx="2857500" cy="2857500"/>
          </a:xfrm>
          <a:prstGeom prst="rect">
            <a:avLst/>
          </a:prstGeom>
        </p:spPr>
      </p:pic>
      <p:sp>
        <p:nvSpPr>
          <p:cNvPr id="5" name="Right Arrow 4"/>
          <p:cNvSpPr/>
          <p:nvPr/>
        </p:nvSpPr>
        <p:spPr>
          <a:xfrm>
            <a:off x="5598160" y="883920"/>
            <a:ext cx="1005840" cy="447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8524240" y="2857500"/>
            <a:ext cx="3667760" cy="2177415"/>
          </a:xfrm>
          <a:prstGeom prst="rect">
            <a:avLst/>
          </a:prstGeom>
        </p:spPr>
      </p:pic>
    </p:spTree>
    <p:extLst>
      <p:ext uri="{BB962C8B-B14F-4D97-AF65-F5344CB8AC3E}">
        <p14:creationId xmlns:p14="http://schemas.microsoft.com/office/powerpoint/2010/main" val="1018089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5557105" cy="1507067"/>
          </a:xfrm>
        </p:spPr>
        <p:txBody>
          <a:bodyPr/>
          <a:lstStyle/>
          <a:p>
            <a:r>
              <a:rPr lang="en-US" b="1" dirty="0" smtClean="0"/>
              <a:t>The grand canyon</a:t>
            </a:r>
            <a:endParaRPr lang="en-US" b="1" dirty="0"/>
          </a:p>
        </p:txBody>
      </p:sp>
      <p:sp>
        <p:nvSpPr>
          <p:cNvPr id="3" name="Content Placeholder 2"/>
          <p:cNvSpPr>
            <a:spLocks noGrp="1"/>
          </p:cNvSpPr>
          <p:nvPr>
            <p:ph idx="1"/>
          </p:nvPr>
        </p:nvSpPr>
        <p:spPr>
          <a:xfrm>
            <a:off x="365713" y="1874462"/>
            <a:ext cx="8333787" cy="3615267"/>
          </a:xfrm>
        </p:spPr>
        <p:txBody>
          <a:bodyPr/>
          <a:lstStyle/>
          <a:p>
            <a:r>
              <a:rPr lang="en-US" dirty="0" smtClean="0"/>
              <a:t>When the Simpsons visited the Grand Canyon Homer got tasered for mooning Bart on the glass sky bridge .</a:t>
            </a:r>
          </a:p>
          <a:p>
            <a:endParaRPr lang="en-US" dirty="0" smtClean="0"/>
          </a:p>
          <a:p>
            <a:r>
              <a:rPr lang="en-US" dirty="0" smtClean="0"/>
              <a:t>The Grand Canyon is in Arizona in the U.S.</a:t>
            </a:r>
          </a:p>
          <a:p>
            <a:endParaRPr lang="en-US" dirty="0"/>
          </a:p>
          <a:p>
            <a:r>
              <a:rPr lang="en-US" dirty="0" smtClean="0"/>
              <a:t>The average amount of people who die in the Grand Canyon from falling is 17 a year</a:t>
            </a:r>
            <a:endParaRPr lang="en-US" dirty="0"/>
          </a:p>
          <a:p>
            <a:endParaRPr lang="en-US" dirty="0"/>
          </a:p>
        </p:txBody>
      </p:sp>
      <p:pic>
        <p:nvPicPr>
          <p:cNvPr id="4" name="Picture 3"/>
          <p:cNvPicPr>
            <a:picLocks noChangeAspect="1"/>
          </p:cNvPicPr>
          <p:nvPr/>
        </p:nvPicPr>
        <p:blipFill>
          <a:blip r:embed="rId2"/>
          <a:stretch>
            <a:fillRect/>
          </a:stretch>
        </p:blipFill>
        <p:spPr>
          <a:xfrm>
            <a:off x="8699500" y="0"/>
            <a:ext cx="3492500" cy="2324100"/>
          </a:xfrm>
          <a:prstGeom prst="rect">
            <a:avLst/>
          </a:prstGeom>
        </p:spPr>
      </p:pic>
      <p:pic>
        <p:nvPicPr>
          <p:cNvPr id="5" name="Picture 4"/>
          <p:cNvPicPr>
            <a:picLocks noChangeAspect="1"/>
          </p:cNvPicPr>
          <p:nvPr/>
        </p:nvPicPr>
        <p:blipFill>
          <a:blip r:embed="rId3"/>
          <a:stretch>
            <a:fillRect/>
          </a:stretch>
        </p:blipFill>
        <p:spPr>
          <a:xfrm>
            <a:off x="8699500" y="2324101"/>
            <a:ext cx="3492500" cy="2487930"/>
          </a:xfrm>
          <a:prstGeom prst="rect">
            <a:avLst/>
          </a:prstGeom>
        </p:spPr>
      </p:pic>
      <p:sp>
        <p:nvSpPr>
          <p:cNvPr id="6" name="Right Arrow 5"/>
          <p:cNvSpPr/>
          <p:nvPr/>
        </p:nvSpPr>
        <p:spPr>
          <a:xfrm>
            <a:off x="6786880" y="924560"/>
            <a:ext cx="1036320" cy="477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8554720" y="4812030"/>
            <a:ext cx="3637280" cy="2045970"/>
          </a:xfrm>
          <a:prstGeom prst="rect">
            <a:avLst/>
          </a:prstGeom>
        </p:spPr>
      </p:pic>
    </p:spTree>
    <p:extLst>
      <p:ext uri="{BB962C8B-B14F-4D97-AF65-F5344CB8AC3E}">
        <p14:creationId xmlns:p14="http://schemas.microsoft.com/office/powerpoint/2010/main" val="202822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4490767" cy="1507067"/>
          </a:xfrm>
        </p:spPr>
        <p:txBody>
          <a:bodyPr/>
          <a:lstStyle/>
          <a:p>
            <a:r>
              <a:rPr lang="en-US" b="1" dirty="0" smtClean="0"/>
              <a:t>The Eiffel Tower</a:t>
            </a:r>
            <a:endParaRPr lang="en-US" b="1" dirty="0"/>
          </a:p>
        </p:txBody>
      </p:sp>
      <p:sp>
        <p:nvSpPr>
          <p:cNvPr id="3" name="Content Placeholder 2"/>
          <p:cNvSpPr>
            <a:spLocks noGrp="1"/>
          </p:cNvSpPr>
          <p:nvPr>
            <p:ph idx="1"/>
          </p:nvPr>
        </p:nvSpPr>
        <p:spPr>
          <a:xfrm>
            <a:off x="273715" y="1874462"/>
            <a:ext cx="8551867" cy="3551283"/>
          </a:xfrm>
        </p:spPr>
        <p:txBody>
          <a:bodyPr>
            <a:normAutofit lnSpcReduction="10000"/>
          </a:bodyPr>
          <a:lstStyle/>
          <a:p>
            <a:r>
              <a:rPr lang="en-US" dirty="0" smtClean="0"/>
              <a:t>It was built in Paris in 1887.</a:t>
            </a:r>
          </a:p>
          <a:p>
            <a:endParaRPr lang="en-US" dirty="0"/>
          </a:p>
          <a:p>
            <a:r>
              <a:rPr lang="en-US" dirty="0" smtClean="0"/>
              <a:t>It took 2 years,  2 months and 5 days to build.</a:t>
            </a:r>
          </a:p>
          <a:p>
            <a:endParaRPr lang="en-US" dirty="0"/>
          </a:p>
          <a:p>
            <a:r>
              <a:rPr lang="en-US" dirty="0" smtClean="0"/>
              <a:t>It was designed by </a:t>
            </a:r>
            <a:r>
              <a:rPr lang="en-US" dirty="0"/>
              <a:t>Gustave </a:t>
            </a:r>
            <a:r>
              <a:rPr lang="en-US" dirty="0" smtClean="0"/>
              <a:t>Eiffel.</a:t>
            </a:r>
          </a:p>
          <a:p>
            <a:endParaRPr lang="en-US" dirty="0"/>
          </a:p>
          <a:p>
            <a:r>
              <a:rPr lang="en-US" dirty="0" smtClean="0"/>
              <a:t>Its 984 feet tall and 328 feet wide at the base.</a:t>
            </a:r>
          </a:p>
          <a:p>
            <a:endParaRPr lang="en-US" dirty="0"/>
          </a:p>
          <a:p>
            <a:r>
              <a:rPr lang="en-US" dirty="0" smtClean="0"/>
              <a:t>Homer has been to the </a:t>
            </a:r>
            <a:r>
              <a:rPr lang="en-US" dirty="0"/>
              <a:t>Eiffel </a:t>
            </a:r>
            <a:r>
              <a:rPr lang="en-US" dirty="0" smtClean="0"/>
              <a:t>Tower but not with the family.</a:t>
            </a:r>
          </a:p>
        </p:txBody>
      </p:sp>
      <p:sp>
        <p:nvSpPr>
          <p:cNvPr id="6" name="Right Arrow 5"/>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8825582" y="1281706"/>
            <a:ext cx="3383884" cy="1902460"/>
          </a:xfrm>
          <a:prstGeom prst="rect">
            <a:avLst/>
          </a:prstGeom>
        </p:spPr>
      </p:pic>
      <p:pic>
        <p:nvPicPr>
          <p:cNvPr id="8" name="Picture 7"/>
          <p:cNvPicPr>
            <a:picLocks noChangeAspect="1"/>
          </p:cNvPicPr>
          <p:nvPr/>
        </p:nvPicPr>
        <p:blipFill>
          <a:blip r:embed="rId3"/>
          <a:stretch>
            <a:fillRect/>
          </a:stretch>
        </p:blipFill>
        <p:spPr>
          <a:xfrm>
            <a:off x="8825585" y="3179086"/>
            <a:ext cx="3366415" cy="2260658"/>
          </a:xfrm>
          <a:prstGeom prst="rect">
            <a:avLst/>
          </a:prstGeom>
        </p:spPr>
      </p:pic>
      <p:pic>
        <p:nvPicPr>
          <p:cNvPr id="9" name="Picture 8"/>
          <p:cNvPicPr>
            <a:picLocks noChangeAspect="1"/>
          </p:cNvPicPr>
          <p:nvPr/>
        </p:nvPicPr>
        <p:blipFill>
          <a:blip r:embed="rId4"/>
          <a:stretch>
            <a:fillRect/>
          </a:stretch>
        </p:blipFill>
        <p:spPr>
          <a:xfrm>
            <a:off x="7924799" y="5453743"/>
            <a:ext cx="4267200" cy="1404257"/>
          </a:xfrm>
          <a:prstGeom prst="rect">
            <a:avLst/>
          </a:prstGeom>
        </p:spPr>
      </p:pic>
      <p:pic>
        <p:nvPicPr>
          <p:cNvPr id="4" name="Picture 3"/>
          <p:cNvPicPr>
            <a:picLocks noChangeAspect="1"/>
          </p:cNvPicPr>
          <p:nvPr/>
        </p:nvPicPr>
        <p:blipFill>
          <a:blip r:embed="rId5"/>
          <a:stretch>
            <a:fillRect/>
          </a:stretch>
        </p:blipFill>
        <p:spPr>
          <a:xfrm>
            <a:off x="8810643" y="1281706"/>
            <a:ext cx="1398857" cy="1869382"/>
          </a:xfrm>
          <a:prstGeom prst="rect">
            <a:avLst/>
          </a:prstGeom>
        </p:spPr>
      </p:pic>
      <p:sp>
        <p:nvSpPr>
          <p:cNvPr id="5" name="Rectangular Callout 4"/>
          <p:cNvSpPr/>
          <p:nvPr/>
        </p:nvSpPr>
        <p:spPr>
          <a:xfrm>
            <a:off x="9032240" y="687702"/>
            <a:ext cx="1371600" cy="49675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9032240" y="815120"/>
            <a:ext cx="1371600" cy="369332"/>
          </a:xfrm>
          <a:prstGeom prst="rect">
            <a:avLst/>
          </a:prstGeom>
          <a:noFill/>
        </p:spPr>
        <p:txBody>
          <a:bodyPr wrap="square" rtlCol="0">
            <a:spAutoFit/>
          </a:bodyPr>
          <a:lstStyle/>
          <a:p>
            <a:r>
              <a:rPr lang="en-US" dirty="0" smtClean="0">
                <a:solidFill>
                  <a:schemeClr val="bg1"/>
                </a:solidFill>
              </a:rPr>
              <a:t>I built that</a:t>
            </a:r>
            <a:endParaRPr lang="en-US" dirty="0">
              <a:solidFill>
                <a:schemeClr val="bg1"/>
              </a:solidFill>
            </a:endParaRPr>
          </a:p>
        </p:txBody>
      </p:sp>
    </p:spTree>
    <p:extLst>
      <p:ext uri="{BB962C8B-B14F-4D97-AF65-F5344CB8AC3E}">
        <p14:creationId xmlns:p14="http://schemas.microsoft.com/office/powerpoint/2010/main" val="1060318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593" y="280217"/>
            <a:ext cx="3505247" cy="1471565"/>
          </a:xfrm>
        </p:spPr>
        <p:txBody>
          <a:bodyPr/>
          <a:lstStyle/>
          <a:p>
            <a:r>
              <a:rPr lang="en-US" b="1" dirty="0"/>
              <a:t>A</a:t>
            </a:r>
            <a:r>
              <a:rPr lang="en-US" b="1" dirty="0" smtClean="0"/>
              <a:t>ntarctica</a:t>
            </a:r>
            <a:endParaRPr lang="en-US" b="1" dirty="0"/>
          </a:p>
        </p:txBody>
      </p:sp>
      <p:pic>
        <p:nvPicPr>
          <p:cNvPr id="3" name="Picture 2"/>
          <p:cNvPicPr>
            <a:picLocks noChangeAspect="1"/>
          </p:cNvPicPr>
          <p:nvPr/>
        </p:nvPicPr>
        <p:blipFill>
          <a:blip r:embed="rId2"/>
          <a:stretch>
            <a:fillRect/>
          </a:stretch>
        </p:blipFill>
        <p:spPr>
          <a:xfrm>
            <a:off x="9144000" y="0"/>
            <a:ext cx="3048000" cy="2032000"/>
          </a:xfrm>
          <a:prstGeom prst="rect">
            <a:avLst/>
          </a:prstGeom>
        </p:spPr>
      </p:pic>
      <p:sp>
        <p:nvSpPr>
          <p:cNvPr id="6" name="Content Placeholder 5"/>
          <p:cNvSpPr>
            <a:spLocks noGrp="1"/>
          </p:cNvSpPr>
          <p:nvPr>
            <p:ph idx="1"/>
          </p:nvPr>
        </p:nvSpPr>
        <p:spPr>
          <a:xfrm>
            <a:off x="116840" y="2235200"/>
            <a:ext cx="8768080" cy="4120645"/>
          </a:xfrm>
        </p:spPr>
        <p:txBody>
          <a:bodyPr>
            <a:normAutofit lnSpcReduction="10000"/>
          </a:bodyPr>
          <a:lstStyle/>
          <a:p>
            <a:r>
              <a:rPr lang="en-US" dirty="0"/>
              <a:t>The South Pole is found in </a:t>
            </a:r>
            <a:r>
              <a:rPr lang="en-US" dirty="0" smtClean="0"/>
              <a:t>Antarctica</a:t>
            </a:r>
          </a:p>
          <a:p>
            <a:endParaRPr lang="en-US" dirty="0"/>
          </a:p>
          <a:p>
            <a:r>
              <a:rPr lang="en-US" dirty="0"/>
              <a:t>Most of Antarctica is covered in ice over 1.6 kilometres thick </a:t>
            </a:r>
            <a:endParaRPr lang="en-US" dirty="0" smtClean="0"/>
          </a:p>
          <a:p>
            <a:endParaRPr lang="en-US" dirty="0"/>
          </a:p>
          <a:p>
            <a:r>
              <a:rPr lang="en-US" dirty="0"/>
              <a:t>Antarctica holds most of the world's fresh </a:t>
            </a:r>
            <a:r>
              <a:rPr lang="en-US" dirty="0" smtClean="0"/>
              <a:t>water</a:t>
            </a:r>
          </a:p>
          <a:p>
            <a:endParaRPr lang="en-US" dirty="0"/>
          </a:p>
          <a:p>
            <a:r>
              <a:rPr lang="en-US" dirty="0"/>
              <a:t>Antarctica is a </a:t>
            </a:r>
            <a:r>
              <a:rPr lang="en-US" dirty="0" smtClean="0"/>
              <a:t>desert</a:t>
            </a:r>
          </a:p>
          <a:p>
            <a:endParaRPr lang="en-US" dirty="0"/>
          </a:p>
          <a:p>
            <a:r>
              <a:rPr lang="en-US" dirty="0" smtClean="0"/>
              <a:t>No human can stay in Antarctica permanently but 5000 people have lived there before</a:t>
            </a:r>
            <a:endParaRPr lang="en-US" dirty="0"/>
          </a:p>
        </p:txBody>
      </p:sp>
      <p:sp>
        <p:nvSpPr>
          <p:cNvPr id="5" name="Right Arrow 4"/>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9144000" y="2466533"/>
            <a:ext cx="3048000" cy="2065452"/>
          </a:xfrm>
          <a:prstGeom prst="rect">
            <a:avLst/>
          </a:prstGeom>
        </p:spPr>
      </p:pic>
      <p:pic>
        <p:nvPicPr>
          <p:cNvPr id="7" name="Picture 6"/>
          <p:cNvPicPr>
            <a:picLocks noChangeAspect="1"/>
          </p:cNvPicPr>
          <p:nvPr/>
        </p:nvPicPr>
        <p:blipFill>
          <a:blip r:embed="rId4"/>
          <a:stretch>
            <a:fillRect/>
          </a:stretch>
        </p:blipFill>
        <p:spPr>
          <a:xfrm>
            <a:off x="8382000" y="4763318"/>
            <a:ext cx="3810000" cy="2133600"/>
          </a:xfrm>
          <a:prstGeom prst="rect">
            <a:avLst/>
          </a:prstGeom>
        </p:spPr>
      </p:pic>
    </p:spTree>
    <p:extLst>
      <p:ext uri="{BB962C8B-B14F-4D97-AF65-F5344CB8AC3E}">
        <p14:creationId xmlns:p14="http://schemas.microsoft.com/office/powerpoint/2010/main" val="1813555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33" y="347075"/>
            <a:ext cx="5557567" cy="1380125"/>
          </a:xfrm>
        </p:spPr>
        <p:txBody>
          <a:bodyPr>
            <a:normAutofit/>
          </a:bodyPr>
          <a:lstStyle/>
          <a:p>
            <a:r>
              <a:rPr lang="en-US" b="1" dirty="0" smtClean="0"/>
              <a:t>The Statue Of Liberty</a:t>
            </a:r>
            <a:endParaRPr lang="en-US" b="1" dirty="0"/>
          </a:p>
        </p:txBody>
      </p:sp>
      <p:pic>
        <p:nvPicPr>
          <p:cNvPr id="4" name="Content Placeholder 3"/>
          <p:cNvPicPr>
            <a:picLocks noGrp="1" noChangeAspect="1"/>
          </p:cNvPicPr>
          <p:nvPr>
            <p:ph idx="1"/>
          </p:nvPr>
        </p:nvPicPr>
        <p:blipFill>
          <a:blip r:embed="rId2"/>
          <a:stretch>
            <a:fillRect/>
          </a:stretch>
        </p:blipFill>
        <p:spPr>
          <a:xfrm>
            <a:off x="9334500" y="0"/>
            <a:ext cx="2857500" cy="2857500"/>
          </a:xfrm>
          <a:prstGeom prst="rect">
            <a:avLst/>
          </a:prstGeom>
        </p:spPr>
      </p:pic>
      <p:pic>
        <p:nvPicPr>
          <p:cNvPr id="5" name="Picture 4"/>
          <p:cNvPicPr>
            <a:picLocks noChangeAspect="1"/>
          </p:cNvPicPr>
          <p:nvPr/>
        </p:nvPicPr>
        <p:blipFill>
          <a:blip r:embed="rId3"/>
          <a:stretch>
            <a:fillRect/>
          </a:stretch>
        </p:blipFill>
        <p:spPr>
          <a:xfrm>
            <a:off x="9348106" y="2857500"/>
            <a:ext cx="2843893" cy="1592580"/>
          </a:xfrm>
          <a:prstGeom prst="rect">
            <a:avLst/>
          </a:prstGeom>
        </p:spPr>
      </p:pic>
      <p:sp>
        <p:nvSpPr>
          <p:cNvPr id="6" name="Right Arrow 5"/>
          <p:cNvSpPr/>
          <p:nvPr/>
        </p:nvSpPr>
        <p:spPr>
          <a:xfrm>
            <a:off x="6685280" y="825558"/>
            <a:ext cx="1300480" cy="629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33633" y="2363568"/>
            <a:ext cx="8310880" cy="3785652"/>
          </a:xfrm>
          <a:prstGeom prst="rect">
            <a:avLst/>
          </a:prstGeom>
          <a:noFill/>
        </p:spPr>
        <p:txBody>
          <a:bodyPr wrap="square" rtlCol="0">
            <a:spAutoFit/>
          </a:bodyPr>
          <a:lstStyle/>
          <a:p>
            <a:pPr marL="285750" lvl="0" indent="-285750" defTabSz="914400">
              <a:buFont typeface="Arial" charset="0"/>
              <a:buChar char="•"/>
            </a:pPr>
            <a:r>
              <a:rPr lang="en-US" sz="2400" dirty="0" smtClean="0"/>
              <a:t>It was built on Liberty Island </a:t>
            </a:r>
            <a:r>
              <a:rPr lang="en-US" sz="2400" dirty="0"/>
              <a:t>in New York </a:t>
            </a:r>
            <a:r>
              <a:rPr lang="en-US" sz="2400" dirty="0" smtClean="0"/>
              <a:t>Harbour finished in 1886</a:t>
            </a:r>
          </a:p>
          <a:p>
            <a:pPr marL="285750" lvl="0" indent="-285750" defTabSz="914400">
              <a:buFont typeface="Arial" charset="0"/>
              <a:buChar char="•"/>
            </a:pPr>
            <a:endParaRPr lang="en-US" sz="2400" dirty="0" smtClean="0"/>
          </a:p>
          <a:p>
            <a:pPr marL="285750" lvl="0" indent="-285750" defTabSz="914400">
              <a:buFont typeface="Arial" charset="0"/>
              <a:buChar char="•"/>
            </a:pPr>
            <a:r>
              <a:rPr lang="en-US" sz="2400" dirty="0" smtClean="0"/>
              <a:t>It is 93 metres tall and it is 10.7 metres in width</a:t>
            </a:r>
          </a:p>
          <a:p>
            <a:pPr marL="285750" lvl="0" indent="-285750" defTabSz="914400">
              <a:buFont typeface="Arial" charset="0"/>
              <a:buChar char="•"/>
            </a:pPr>
            <a:endParaRPr lang="en-US" sz="2400" dirty="0"/>
          </a:p>
          <a:p>
            <a:pPr marL="285750" lvl="0" indent="-285750" defTabSz="914400">
              <a:buFont typeface="Arial" charset="0"/>
              <a:buChar char="•"/>
            </a:pPr>
            <a:r>
              <a:rPr lang="en-US" sz="2400" dirty="0" smtClean="0"/>
              <a:t>It was a gift from the French to the Americans</a:t>
            </a:r>
          </a:p>
          <a:p>
            <a:pPr marL="285750" lvl="0" indent="-285750" defTabSz="914400">
              <a:buFont typeface="Arial" charset="0"/>
              <a:buChar char="•"/>
            </a:pPr>
            <a:endParaRPr lang="en-US" sz="2400" dirty="0"/>
          </a:p>
          <a:p>
            <a:pPr marL="285750" lvl="0" indent="-285750" defTabSz="914400">
              <a:buFont typeface="Arial" charset="0"/>
              <a:buChar char="•"/>
            </a:pPr>
            <a:r>
              <a:rPr lang="en-US" sz="2400" dirty="0" smtClean="0"/>
              <a:t>When Homer Simpson was part of the bee sharps he performed in front of the Statue Of Liberty</a:t>
            </a:r>
            <a:endParaRPr lang="en-US" sz="2400" dirty="0"/>
          </a:p>
          <a:p>
            <a:pPr marL="285750" lvl="0" indent="-285750" defTabSz="914400">
              <a:buFont typeface="Arial" charset="0"/>
              <a:buChar char="•"/>
            </a:pPr>
            <a:endParaRPr lang="en-US" sz="2400" dirty="0"/>
          </a:p>
        </p:txBody>
      </p:sp>
      <p:pic>
        <p:nvPicPr>
          <p:cNvPr id="11" name="Picture 10"/>
          <p:cNvPicPr>
            <a:picLocks noChangeAspect="1"/>
          </p:cNvPicPr>
          <p:nvPr/>
        </p:nvPicPr>
        <p:blipFill>
          <a:blip r:embed="rId4"/>
          <a:stretch>
            <a:fillRect/>
          </a:stretch>
        </p:blipFill>
        <p:spPr>
          <a:xfrm>
            <a:off x="8869680" y="988118"/>
            <a:ext cx="1398857" cy="1869382"/>
          </a:xfrm>
          <a:prstGeom prst="rect">
            <a:avLst/>
          </a:prstGeom>
        </p:spPr>
      </p:pic>
      <p:sp>
        <p:nvSpPr>
          <p:cNvPr id="12" name="Rectangular Callout 11"/>
          <p:cNvSpPr/>
          <p:nvPr/>
        </p:nvSpPr>
        <p:spPr>
          <a:xfrm>
            <a:off x="8869680" y="71120"/>
            <a:ext cx="1280160" cy="8128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869680" y="1"/>
            <a:ext cx="1280160" cy="923330"/>
          </a:xfrm>
          <a:prstGeom prst="rect">
            <a:avLst/>
          </a:prstGeom>
          <a:noFill/>
        </p:spPr>
        <p:txBody>
          <a:bodyPr wrap="square" rtlCol="0">
            <a:spAutoFit/>
          </a:bodyPr>
          <a:lstStyle/>
          <a:p>
            <a:r>
              <a:rPr lang="en-US" dirty="0" smtClean="0">
                <a:solidFill>
                  <a:schemeClr val="bg1"/>
                </a:solidFill>
              </a:rPr>
              <a:t>And I built a bit of this too</a:t>
            </a:r>
            <a:endParaRPr lang="en-US" dirty="0">
              <a:solidFill>
                <a:schemeClr val="bg1"/>
              </a:solidFill>
            </a:endParaRPr>
          </a:p>
        </p:txBody>
      </p:sp>
      <p:pic>
        <p:nvPicPr>
          <p:cNvPr id="3" name="Picture 2"/>
          <p:cNvPicPr>
            <a:picLocks noChangeAspect="1"/>
          </p:cNvPicPr>
          <p:nvPr/>
        </p:nvPicPr>
        <p:blipFill>
          <a:blip r:embed="rId5"/>
          <a:stretch>
            <a:fillRect/>
          </a:stretch>
        </p:blipFill>
        <p:spPr>
          <a:xfrm>
            <a:off x="8950959" y="4450080"/>
            <a:ext cx="3222577" cy="2133600"/>
          </a:xfrm>
          <a:prstGeom prst="rect">
            <a:avLst/>
          </a:prstGeom>
        </p:spPr>
      </p:pic>
    </p:spTree>
    <p:extLst>
      <p:ext uri="{BB962C8B-B14F-4D97-AF65-F5344CB8AC3E}">
        <p14:creationId xmlns:p14="http://schemas.microsoft.com/office/powerpoint/2010/main" val="960634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93" y="367395"/>
            <a:ext cx="2560367" cy="1507067"/>
          </a:xfrm>
        </p:spPr>
        <p:txBody>
          <a:bodyPr/>
          <a:lstStyle/>
          <a:p>
            <a:r>
              <a:rPr lang="en-US" b="1" dirty="0"/>
              <a:t>C</a:t>
            </a:r>
            <a:r>
              <a:rPr lang="en-US" b="1" dirty="0" smtClean="0"/>
              <a:t>anada</a:t>
            </a:r>
            <a:endParaRPr lang="en-US" b="1" dirty="0"/>
          </a:p>
        </p:txBody>
      </p:sp>
      <p:sp>
        <p:nvSpPr>
          <p:cNvPr id="3" name="Content Placeholder 2"/>
          <p:cNvSpPr>
            <a:spLocks noGrp="1"/>
          </p:cNvSpPr>
          <p:nvPr>
            <p:ph idx="1"/>
          </p:nvPr>
        </p:nvSpPr>
        <p:spPr>
          <a:xfrm>
            <a:off x="365713" y="1874462"/>
            <a:ext cx="8209279" cy="4201218"/>
          </a:xfrm>
        </p:spPr>
        <p:txBody>
          <a:bodyPr/>
          <a:lstStyle/>
          <a:p>
            <a:r>
              <a:rPr lang="en-US" dirty="0"/>
              <a:t>In 2012 the population of Canada was around 35 </a:t>
            </a:r>
            <a:r>
              <a:rPr lang="en-US" dirty="0" smtClean="0"/>
              <a:t>million</a:t>
            </a:r>
          </a:p>
          <a:p>
            <a:endParaRPr lang="en-US" dirty="0"/>
          </a:p>
          <a:p>
            <a:r>
              <a:rPr lang="en-US" dirty="0"/>
              <a:t>The capital city of Canada is </a:t>
            </a:r>
            <a:r>
              <a:rPr lang="en-US" dirty="0" smtClean="0"/>
              <a:t>Ottawa</a:t>
            </a:r>
          </a:p>
          <a:p>
            <a:endParaRPr lang="en-US" dirty="0" smtClean="0"/>
          </a:p>
          <a:p>
            <a:r>
              <a:rPr lang="en-US" dirty="0"/>
              <a:t>The 2 main languages spoken in Canada are English and </a:t>
            </a:r>
            <a:r>
              <a:rPr lang="en-US" dirty="0" smtClean="0"/>
              <a:t>French</a:t>
            </a:r>
          </a:p>
          <a:p>
            <a:endParaRPr lang="en-US" dirty="0"/>
          </a:p>
          <a:p>
            <a:r>
              <a:rPr lang="en-US" dirty="0"/>
              <a:t>Canada is the second largest country in the world by total area (Russia is the largest</a:t>
            </a:r>
            <a:r>
              <a:rPr lang="en-US" dirty="0" smtClean="0"/>
              <a:t>)</a:t>
            </a:r>
            <a:endParaRPr lang="en-US" dirty="0"/>
          </a:p>
          <a:p>
            <a:endParaRPr lang="en-US" dirty="0"/>
          </a:p>
        </p:txBody>
      </p:sp>
      <p:pic>
        <p:nvPicPr>
          <p:cNvPr id="4" name="Picture 3"/>
          <p:cNvPicPr>
            <a:picLocks noChangeAspect="1"/>
          </p:cNvPicPr>
          <p:nvPr/>
        </p:nvPicPr>
        <p:blipFill>
          <a:blip r:embed="rId2"/>
          <a:stretch>
            <a:fillRect/>
          </a:stretch>
        </p:blipFill>
        <p:spPr>
          <a:xfrm>
            <a:off x="8564879" y="2"/>
            <a:ext cx="3637233" cy="1874460"/>
          </a:xfrm>
          <a:prstGeom prst="rect">
            <a:avLst/>
          </a:prstGeom>
        </p:spPr>
      </p:pic>
      <p:pic>
        <p:nvPicPr>
          <p:cNvPr id="5" name="Picture 4"/>
          <p:cNvPicPr>
            <a:picLocks noChangeAspect="1"/>
          </p:cNvPicPr>
          <p:nvPr/>
        </p:nvPicPr>
        <p:blipFill>
          <a:blip r:embed="rId3"/>
          <a:stretch>
            <a:fillRect/>
          </a:stretch>
        </p:blipFill>
        <p:spPr>
          <a:xfrm>
            <a:off x="8574992" y="1874463"/>
            <a:ext cx="3627120" cy="2179378"/>
          </a:xfrm>
          <a:prstGeom prst="rect">
            <a:avLst/>
          </a:prstGeom>
        </p:spPr>
      </p:pic>
      <p:sp>
        <p:nvSpPr>
          <p:cNvPr id="6" name="Right Arrow 5"/>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8574992" y="4053841"/>
            <a:ext cx="3637233" cy="2324100"/>
          </a:xfrm>
          <a:prstGeom prst="rect">
            <a:avLst/>
          </a:prstGeom>
        </p:spPr>
      </p:pic>
    </p:spTree>
    <p:extLst>
      <p:ext uri="{BB962C8B-B14F-4D97-AF65-F5344CB8AC3E}">
        <p14:creationId xmlns:p14="http://schemas.microsoft.com/office/powerpoint/2010/main" val="1188810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4511087" cy="1400445"/>
          </a:xfrm>
        </p:spPr>
        <p:txBody>
          <a:bodyPr/>
          <a:lstStyle/>
          <a:p>
            <a:r>
              <a:rPr lang="en-US" b="1" dirty="0" smtClean="0"/>
              <a:t>Mount </a:t>
            </a:r>
            <a:r>
              <a:rPr lang="en-US" b="1" dirty="0"/>
              <a:t>V</a:t>
            </a:r>
            <a:r>
              <a:rPr lang="en-US" b="1" dirty="0" smtClean="0"/>
              <a:t>esuvius</a:t>
            </a:r>
            <a:endParaRPr lang="en-US" b="1" dirty="0"/>
          </a:p>
        </p:txBody>
      </p:sp>
      <p:sp>
        <p:nvSpPr>
          <p:cNvPr id="3" name="Content Placeholder 2"/>
          <p:cNvSpPr>
            <a:spLocks noGrp="1"/>
          </p:cNvSpPr>
          <p:nvPr>
            <p:ph idx="1"/>
          </p:nvPr>
        </p:nvSpPr>
        <p:spPr>
          <a:xfrm>
            <a:off x="365713" y="1874462"/>
            <a:ext cx="8534400" cy="3615267"/>
          </a:xfrm>
        </p:spPr>
        <p:txBody>
          <a:bodyPr>
            <a:normAutofit lnSpcReduction="10000"/>
          </a:bodyPr>
          <a:lstStyle/>
          <a:p>
            <a:r>
              <a:rPr lang="en-US" dirty="0" smtClean="0"/>
              <a:t>It is stratovolcano because it is built up from layers from explosions and lava</a:t>
            </a:r>
          </a:p>
          <a:p>
            <a:endParaRPr lang="en-US" dirty="0"/>
          </a:p>
          <a:p>
            <a:r>
              <a:rPr lang="en-US" dirty="0" smtClean="0"/>
              <a:t>In AD79 it erupted and killed 2000 people in the nearby town of Pompeii</a:t>
            </a:r>
          </a:p>
          <a:p>
            <a:endParaRPr lang="en-US" dirty="0"/>
          </a:p>
          <a:p>
            <a:r>
              <a:rPr lang="en-US" dirty="0" smtClean="0"/>
              <a:t>You can get a ticket to the top of it there’s still a chance it will erupt</a:t>
            </a:r>
          </a:p>
          <a:p>
            <a:endParaRPr lang="en-US" dirty="0"/>
          </a:p>
          <a:p>
            <a:r>
              <a:rPr lang="en-US" dirty="0" smtClean="0"/>
              <a:t>Its in Italy and last erupted in march 1944 in WWII</a:t>
            </a:r>
            <a:endParaRPr lang="en-US" dirty="0"/>
          </a:p>
          <a:p>
            <a:endParaRPr lang="en-US" dirty="0"/>
          </a:p>
        </p:txBody>
      </p:sp>
      <p:pic>
        <p:nvPicPr>
          <p:cNvPr id="4" name="Picture 3"/>
          <p:cNvPicPr>
            <a:picLocks noChangeAspect="1"/>
          </p:cNvPicPr>
          <p:nvPr/>
        </p:nvPicPr>
        <p:blipFill>
          <a:blip r:embed="rId2"/>
          <a:stretch>
            <a:fillRect/>
          </a:stretch>
        </p:blipFill>
        <p:spPr>
          <a:xfrm>
            <a:off x="8914019" y="81280"/>
            <a:ext cx="3283291" cy="1686560"/>
          </a:xfrm>
          <a:prstGeom prst="rect">
            <a:avLst/>
          </a:prstGeom>
        </p:spPr>
      </p:pic>
      <p:pic>
        <p:nvPicPr>
          <p:cNvPr id="5" name="Picture 4"/>
          <p:cNvPicPr>
            <a:picLocks noChangeAspect="1"/>
          </p:cNvPicPr>
          <p:nvPr/>
        </p:nvPicPr>
        <p:blipFill>
          <a:blip r:embed="rId3"/>
          <a:stretch>
            <a:fillRect/>
          </a:stretch>
        </p:blipFill>
        <p:spPr>
          <a:xfrm>
            <a:off x="8907064" y="1785929"/>
            <a:ext cx="3297199" cy="1691217"/>
          </a:xfrm>
          <a:prstGeom prst="rect">
            <a:avLst/>
          </a:prstGeom>
        </p:spPr>
      </p:pic>
      <p:pic>
        <p:nvPicPr>
          <p:cNvPr id="6" name="Picture 5"/>
          <p:cNvPicPr>
            <a:picLocks noChangeAspect="1"/>
          </p:cNvPicPr>
          <p:nvPr/>
        </p:nvPicPr>
        <p:blipFill>
          <a:blip r:embed="rId4"/>
          <a:stretch>
            <a:fillRect/>
          </a:stretch>
        </p:blipFill>
        <p:spPr>
          <a:xfrm>
            <a:off x="8919327" y="3457248"/>
            <a:ext cx="3291887" cy="1823298"/>
          </a:xfrm>
          <a:prstGeom prst="rect">
            <a:avLst/>
          </a:prstGeom>
        </p:spPr>
      </p:pic>
      <p:pic>
        <p:nvPicPr>
          <p:cNvPr id="7" name="Picture 6"/>
          <p:cNvPicPr>
            <a:picLocks noChangeAspect="1"/>
          </p:cNvPicPr>
          <p:nvPr/>
        </p:nvPicPr>
        <p:blipFill>
          <a:blip r:embed="rId5"/>
          <a:stretch>
            <a:fillRect/>
          </a:stretch>
        </p:blipFill>
        <p:spPr>
          <a:xfrm>
            <a:off x="8920620" y="5280546"/>
            <a:ext cx="3289300" cy="1577454"/>
          </a:xfrm>
          <a:prstGeom prst="rect">
            <a:avLst/>
          </a:prstGeom>
        </p:spPr>
      </p:pic>
      <p:sp>
        <p:nvSpPr>
          <p:cNvPr id="8" name="Right Arrow 7"/>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2618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2824527" cy="1359805"/>
          </a:xfrm>
        </p:spPr>
        <p:txBody>
          <a:bodyPr/>
          <a:lstStyle/>
          <a:p>
            <a:r>
              <a:rPr lang="en-US" b="1" dirty="0" smtClean="0"/>
              <a:t>germany</a:t>
            </a:r>
            <a:endParaRPr lang="en-US" b="1" dirty="0"/>
          </a:p>
        </p:txBody>
      </p:sp>
      <p:sp>
        <p:nvSpPr>
          <p:cNvPr id="3" name="Content Placeholder 2"/>
          <p:cNvSpPr>
            <a:spLocks noGrp="1"/>
          </p:cNvSpPr>
          <p:nvPr>
            <p:ph idx="1"/>
          </p:nvPr>
        </p:nvSpPr>
        <p:spPr>
          <a:xfrm>
            <a:off x="365713" y="1874462"/>
            <a:ext cx="8534400" cy="3615267"/>
          </a:xfrm>
        </p:spPr>
        <p:txBody>
          <a:bodyPr/>
          <a:lstStyle/>
          <a:p>
            <a:r>
              <a:rPr lang="en-US" dirty="0"/>
              <a:t>The name for Germany in the German language is </a:t>
            </a:r>
            <a:r>
              <a:rPr lang="en-US" dirty="0" smtClean="0"/>
              <a:t>Deutschland</a:t>
            </a:r>
            <a:endParaRPr lang="en-US" dirty="0"/>
          </a:p>
          <a:p>
            <a:endParaRPr lang="en-US" dirty="0" smtClean="0"/>
          </a:p>
          <a:p>
            <a:r>
              <a:rPr lang="en-US" dirty="0"/>
              <a:t>The population of Germany was around 82 million in </a:t>
            </a:r>
            <a:r>
              <a:rPr lang="en-US" dirty="0" smtClean="0"/>
              <a:t>2010</a:t>
            </a:r>
          </a:p>
          <a:p>
            <a:endParaRPr lang="en-US" dirty="0" smtClean="0"/>
          </a:p>
          <a:p>
            <a:r>
              <a:rPr lang="en-US" dirty="0"/>
              <a:t>The capital of </a:t>
            </a:r>
            <a:r>
              <a:rPr lang="en-US" dirty="0" smtClean="0"/>
              <a:t>Germany </a:t>
            </a:r>
            <a:r>
              <a:rPr lang="en-US" dirty="0"/>
              <a:t>is </a:t>
            </a:r>
            <a:r>
              <a:rPr lang="en-US" dirty="0" smtClean="0"/>
              <a:t>Berlin</a:t>
            </a:r>
          </a:p>
          <a:p>
            <a:endParaRPr lang="en-US" dirty="0"/>
          </a:p>
          <a:p>
            <a:r>
              <a:rPr lang="en-US" dirty="0"/>
              <a:t>65% of the highways in </a:t>
            </a:r>
            <a:r>
              <a:rPr lang="en-US" dirty="0" smtClean="0"/>
              <a:t>Germany </a:t>
            </a:r>
            <a:r>
              <a:rPr lang="en-US" dirty="0"/>
              <a:t>have no speed </a:t>
            </a:r>
            <a:r>
              <a:rPr lang="en-US" dirty="0" smtClean="0"/>
              <a:t>limit</a:t>
            </a:r>
            <a:endParaRPr lang="en-US" dirty="0"/>
          </a:p>
          <a:p>
            <a:endParaRPr lang="en-US" dirty="0"/>
          </a:p>
        </p:txBody>
      </p:sp>
      <p:pic>
        <p:nvPicPr>
          <p:cNvPr id="4" name="Picture 3"/>
          <p:cNvPicPr>
            <a:picLocks noChangeAspect="1"/>
          </p:cNvPicPr>
          <p:nvPr/>
        </p:nvPicPr>
        <p:blipFill>
          <a:blip r:embed="rId2"/>
          <a:stretch>
            <a:fillRect/>
          </a:stretch>
        </p:blipFill>
        <p:spPr>
          <a:xfrm>
            <a:off x="9321800" y="134342"/>
            <a:ext cx="2870200" cy="1727200"/>
          </a:xfrm>
          <a:prstGeom prst="rect">
            <a:avLst/>
          </a:prstGeom>
        </p:spPr>
      </p:pic>
      <p:pic>
        <p:nvPicPr>
          <p:cNvPr id="5" name="Picture 4"/>
          <p:cNvPicPr>
            <a:picLocks noChangeAspect="1"/>
          </p:cNvPicPr>
          <p:nvPr/>
        </p:nvPicPr>
        <p:blipFill>
          <a:blip r:embed="rId3"/>
          <a:stretch>
            <a:fillRect/>
          </a:stretch>
        </p:blipFill>
        <p:spPr>
          <a:xfrm>
            <a:off x="9303675" y="2011680"/>
            <a:ext cx="2870200" cy="1981200"/>
          </a:xfrm>
          <a:prstGeom prst="rect">
            <a:avLst/>
          </a:prstGeom>
        </p:spPr>
      </p:pic>
      <p:sp>
        <p:nvSpPr>
          <p:cNvPr id="6" name="Right Arrow 5"/>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9312737" y="4335664"/>
            <a:ext cx="2888325" cy="1922049"/>
          </a:xfrm>
          <a:prstGeom prst="rect">
            <a:avLst/>
          </a:prstGeom>
        </p:spPr>
      </p:pic>
    </p:spTree>
    <p:extLst>
      <p:ext uri="{BB962C8B-B14F-4D97-AF65-F5344CB8AC3E}">
        <p14:creationId xmlns:p14="http://schemas.microsoft.com/office/powerpoint/2010/main" val="1718501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2153967" cy="1507067"/>
          </a:xfrm>
        </p:spPr>
        <p:txBody>
          <a:bodyPr/>
          <a:lstStyle/>
          <a:p>
            <a:r>
              <a:rPr lang="en-US" b="1" dirty="0" smtClean="0"/>
              <a:t>Big ben </a:t>
            </a:r>
            <a:endParaRPr lang="en-US" b="1" dirty="0"/>
          </a:p>
        </p:txBody>
      </p:sp>
      <p:sp>
        <p:nvSpPr>
          <p:cNvPr id="3" name="Content Placeholder 2"/>
          <p:cNvSpPr>
            <a:spLocks noGrp="1"/>
          </p:cNvSpPr>
          <p:nvPr>
            <p:ph idx="1"/>
          </p:nvPr>
        </p:nvSpPr>
        <p:spPr>
          <a:xfrm>
            <a:off x="365713" y="1874462"/>
            <a:ext cx="8534400" cy="3615267"/>
          </a:xfrm>
        </p:spPr>
        <p:txBody>
          <a:bodyPr>
            <a:normAutofit fontScale="92500" lnSpcReduction="10000"/>
          </a:bodyPr>
          <a:lstStyle/>
          <a:p>
            <a:r>
              <a:rPr lang="en-US" dirty="0" smtClean="0"/>
              <a:t>Big Ben could also of been named sir Benjamin</a:t>
            </a:r>
          </a:p>
          <a:p>
            <a:endParaRPr lang="en-US" dirty="0"/>
          </a:p>
          <a:p>
            <a:r>
              <a:rPr lang="en-US" dirty="0" smtClean="0"/>
              <a:t>YOU CAN HEAR IT FROM 5 MILES AWAY!</a:t>
            </a:r>
          </a:p>
          <a:p>
            <a:endParaRPr lang="en-US" dirty="0"/>
          </a:p>
          <a:p>
            <a:r>
              <a:rPr lang="en-US" dirty="0" smtClean="0"/>
              <a:t>It has a big bell in it and it dings every 15 minutes</a:t>
            </a:r>
          </a:p>
          <a:p>
            <a:endParaRPr lang="en-US" dirty="0"/>
          </a:p>
          <a:p>
            <a:r>
              <a:rPr lang="en-US" dirty="0" smtClean="0"/>
              <a:t>Big Ben is the name of the bell inside. The tower is named Elizabeth tower</a:t>
            </a:r>
          </a:p>
          <a:p>
            <a:endParaRPr lang="en-US" dirty="0" smtClean="0"/>
          </a:p>
          <a:p>
            <a:r>
              <a:rPr lang="en-US" dirty="0" smtClean="0"/>
              <a:t>The bell in big ben </a:t>
            </a:r>
            <a:r>
              <a:rPr lang="en-US" dirty="0" smtClean="0"/>
              <a:t>weighs </a:t>
            </a:r>
            <a:r>
              <a:rPr lang="en-US" dirty="0" smtClean="0"/>
              <a:t>15.1 tons</a:t>
            </a:r>
            <a:endParaRPr lang="en-US" dirty="0"/>
          </a:p>
          <a:p>
            <a:endParaRPr lang="en-US" dirty="0" smtClean="0"/>
          </a:p>
        </p:txBody>
      </p:sp>
      <p:pic>
        <p:nvPicPr>
          <p:cNvPr id="4" name="Picture 3"/>
          <p:cNvPicPr>
            <a:picLocks noChangeAspect="1"/>
          </p:cNvPicPr>
          <p:nvPr/>
        </p:nvPicPr>
        <p:blipFill>
          <a:blip r:embed="rId2"/>
          <a:stretch>
            <a:fillRect/>
          </a:stretch>
        </p:blipFill>
        <p:spPr>
          <a:xfrm>
            <a:off x="8912818" y="0"/>
            <a:ext cx="3279182" cy="2174240"/>
          </a:xfrm>
          <a:prstGeom prst="rect">
            <a:avLst/>
          </a:prstGeom>
        </p:spPr>
      </p:pic>
      <p:pic>
        <p:nvPicPr>
          <p:cNvPr id="5" name="Picture 4"/>
          <p:cNvPicPr>
            <a:picLocks noChangeAspect="1"/>
          </p:cNvPicPr>
          <p:nvPr/>
        </p:nvPicPr>
        <p:blipFill>
          <a:blip r:embed="rId3"/>
          <a:stretch>
            <a:fillRect/>
          </a:stretch>
        </p:blipFill>
        <p:spPr>
          <a:xfrm>
            <a:off x="8912818" y="2174240"/>
            <a:ext cx="3279182" cy="2857500"/>
          </a:xfrm>
          <a:prstGeom prst="rect">
            <a:avLst/>
          </a:prstGeom>
        </p:spPr>
      </p:pic>
      <p:sp>
        <p:nvSpPr>
          <p:cNvPr id="6" name="Right Arrow 5"/>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8912818" y="5031740"/>
            <a:ext cx="3279182" cy="1574007"/>
          </a:xfrm>
          <a:prstGeom prst="rect">
            <a:avLst/>
          </a:prstGeom>
        </p:spPr>
      </p:pic>
    </p:spTree>
    <p:extLst>
      <p:ext uri="{BB962C8B-B14F-4D97-AF65-F5344CB8AC3E}">
        <p14:creationId xmlns:p14="http://schemas.microsoft.com/office/powerpoint/2010/main" val="759864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6"/>
            <a:ext cx="4062449" cy="1389486"/>
          </a:xfrm>
        </p:spPr>
        <p:txBody>
          <a:bodyPr/>
          <a:lstStyle/>
          <a:p>
            <a:r>
              <a:rPr lang="en-US" b="1" dirty="0" smtClean="0"/>
              <a:t>Niagara falls</a:t>
            </a:r>
            <a:endParaRPr lang="en-US" b="1" dirty="0"/>
          </a:p>
        </p:txBody>
      </p:sp>
      <p:sp>
        <p:nvSpPr>
          <p:cNvPr id="3" name="Content Placeholder 2"/>
          <p:cNvSpPr>
            <a:spLocks noGrp="1"/>
          </p:cNvSpPr>
          <p:nvPr>
            <p:ph idx="1"/>
          </p:nvPr>
        </p:nvSpPr>
        <p:spPr>
          <a:xfrm>
            <a:off x="437632" y="2301410"/>
            <a:ext cx="5490557" cy="369871"/>
          </a:xfrm>
        </p:spPr>
        <p:txBody>
          <a:bodyPr>
            <a:noAutofit/>
          </a:bodyPr>
          <a:lstStyle/>
          <a:p>
            <a:r>
              <a:rPr lang="en-US" dirty="0">
                <a:solidFill>
                  <a:schemeClr val="tx1"/>
                </a:solidFill>
              </a:rPr>
              <a:t>Niagara Falls, Ontario, is a Canadian city at the famous waterfalls of the same name, linked with the U.S. by the Rainbow Bridge. Its site on the Niagara River's western shore overlooks the Horseshoe Falls, the cascades' most expansive section. Elevators take visitors to a lower, wetter vantage point behind the falls. A </a:t>
            </a:r>
            <a:r>
              <a:rPr lang="en-US" dirty="0" smtClean="0">
                <a:solidFill>
                  <a:schemeClr val="tx1"/>
                </a:solidFill>
              </a:rPr>
              <a:t>cliff side </a:t>
            </a:r>
            <a:r>
              <a:rPr lang="en-US" dirty="0">
                <a:solidFill>
                  <a:schemeClr val="tx1"/>
                </a:solidFill>
              </a:rPr>
              <a:t>park features a promenade alongside 520-ft.-high Skylon Tower with an observation deck.</a:t>
            </a:r>
          </a:p>
        </p:txBody>
      </p:sp>
      <p:pic>
        <p:nvPicPr>
          <p:cNvPr id="4" name="Picture 3"/>
          <p:cNvPicPr>
            <a:picLocks noChangeAspect="1"/>
          </p:cNvPicPr>
          <p:nvPr/>
        </p:nvPicPr>
        <p:blipFill>
          <a:blip r:embed="rId2"/>
          <a:stretch>
            <a:fillRect/>
          </a:stretch>
        </p:blipFill>
        <p:spPr>
          <a:xfrm>
            <a:off x="8170387" y="0"/>
            <a:ext cx="4024306" cy="2933272"/>
          </a:xfrm>
          <a:prstGeom prst="rect">
            <a:avLst/>
          </a:prstGeom>
        </p:spPr>
      </p:pic>
      <p:pic>
        <p:nvPicPr>
          <p:cNvPr id="5" name="Picture 4"/>
          <p:cNvPicPr>
            <a:picLocks noChangeAspect="1"/>
          </p:cNvPicPr>
          <p:nvPr/>
        </p:nvPicPr>
        <p:blipFill>
          <a:blip r:embed="rId3"/>
          <a:stretch>
            <a:fillRect/>
          </a:stretch>
        </p:blipFill>
        <p:spPr>
          <a:xfrm>
            <a:off x="8170387" y="2933272"/>
            <a:ext cx="4024306" cy="2679210"/>
          </a:xfrm>
          <a:prstGeom prst="rect">
            <a:avLst/>
          </a:prstGeom>
        </p:spPr>
      </p:pic>
      <p:sp>
        <p:nvSpPr>
          <p:cNvPr id="6" name="Right Arrow 5"/>
          <p:cNvSpPr/>
          <p:nvPr/>
        </p:nvSpPr>
        <p:spPr>
          <a:xfrm>
            <a:off x="4632913" y="874348"/>
            <a:ext cx="976045" cy="493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9407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3159807" cy="1507067"/>
          </a:xfrm>
        </p:spPr>
        <p:txBody>
          <a:bodyPr/>
          <a:lstStyle/>
          <a:p>
            <a:r>
              <a:rPr lang="en-US" b="1" dirty="0" smtClean="0"/>
              <a:t>Park guell</a:t>
            </a:r>
            <a:endParaRPr lang="en-US" b="1" dirty="0"/>
          </a:p>
        </p:txBody>
      </p:sp>
      <p:sp>
        <p:nvSpPr>
          <p:cNvPr id="3" name="Content Placeholder 2"/>
          <p:cNvSpPr>
            <a:spLocks noGrp="1"/>
          </p:cNvSpPr>
          <p:nvPr>
            <p:ph idx="1"/>
          </p:nvPr>
        </p:nvSpPr>
        <p:spPr>
          <a:xfrm>
            <a:off x="467313" y="1874462"/>
            <a:ext cx="8534400" cy="3615267"/>
          </a:xfrm>
        </p:spPr>
        <p:txBody>
          <a:bodyPr/>
          <a:lstStyle/>
          <a:p>
            <a:r>
              <a:rPr lang="en-US" dirty="0" smtClean="0"/>
              <a:t>Park Guell is in Barcelona in Spain</a:t>
            </a:r>
          </a:p>
          <a:p>
            <a:endParaRPr lang="en-US" dirty="0"/>
          </a:p>
          <a:p>
            <a:r>
              <a:rPr lang="en-US" dirty="0" smtClean="0"/>
              <a:t>It was designed by Antoni Gaudi. He was an Artist</a:t>
            </a:r>
          </a:p>
          <a:p>
            <a:endParaRPr lang="en-US" dirty="0"/>
          </a:p>
          <a:p>
            <a:r>
              <a:rPr lang="en-US" dirty="0" smtClean="0"/>
              <a:t>Its all free except one zone but its not worth it</a:t>
            </a:r>
          </a:p>
          <a:p>
            <a:endParaRPr lang="en-US" dirty="0"/>
          </a:p>
          <a:p>
            <a:r>
              <a:rPr lang="en-US" dirty="0" smtClean="0"/>
              <a:t>9 million people go there a year</a:t>
            </a:r>
          </a:p>
          <a:p>
            <a:endParaRPr lang="en-US" dirty="0"/>
          </a:p>
          <a:p>
            <a:endParaRPr lang="en-US" dirty="0"/>
          </a:p>
        </p:txBody>
      </p:sp>
      <p:pic>
        <p:nvPicPr>
          <p:cNvPr id="5" name="Picture 4"/>
          <p:cNvPicPr>
            <a:picLocks noChangeAspect="1"/>
          </p:cNvPicPr>
          <p:nvPr/>
        </p:nvPicPr>
        <p:blipFill>
          <a:blip r:embed="rId2"/>
          <a:stretch>
            <a:fillRect/>
          </a:stretch>
        </p:blipFill>
        <p:spPr>
          <a:xfrm>
            <a:off x="8915314" y="0"/>
            <a:ext cx="3276686" cy="2042160"/>
          </a:xfrm>
          <a:prstGeom prst="rect">
            <a:avLst/>
          </a:prstGeom>
        </p:spPr>
      </p:pic>
      <p:pic>
        <p:nvPicPr>
          <p:cNvPr id="6" name="Picture 5"/>
          <p:cNvPicPr>
            <a:picLocks noChangeAspect="1"/>
          </p:cNvPicPr>
          <p:nvPr/>
        </p:nvPicPr>
        <p:blipFill>
          <a:blip r:embed="rId3"/>
          <a:stretch>
            <a:fillRect/>
          </a:stretch>
        </p:blipFill>
        <p:spPr>
          <a:xfrm>
            <a:off x="8906932" y="2042160"/>
            <a:ext cx="3285067" cy="1971040"/>
          </a:xfrm>
          <a:prstGeom prst="rect">
            <a:avLst/>
          </a:prstGeom>
        </p:spPr>
      </p:pic>
      <p:pic>
        <p:nvPicPr>
          <p:cNvPr id="7" name="Picture 6"/>
          <p:cNvPicPr>
            <a:picLocks noChangeAspect="1"/>
          </p:cNvPicPr>
          <p:nvPr/>
        </p:nvPicPr>
        <p:blipFill>
          <a:blip r:embed="rId4"/>
          <a:stretch>
            <a:fillRect/>
          </a:stretch>
        </p:blipFill>
        <p:spPr>
          <a:xfrm>
            <a:off x="7975599" y="4013200"/>
            <a:ext cx="4216400" cy="1930400"/>
          </a:xfrm>
          <a:prstGeom prst="rect">
            <a:avLst/>
          </a:prstGeom>
        </p:spPr>
      </p:pic>
      <p:sp>
        <p:nvSpPr>
          <p:cNvPr id="8" name="Right Arrow 7"/>
          <p:cNvSpPr/>
          <p:nvPr/>
        </p:nvSpPr>
        <p:spPr>
          <a:xfrm>
            <a:off x="5943600" y="815120"/>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5642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6309407" cy="1507067"/>
          </a:xfrm>
        </p:spPr>
        <p:txBody>
          <a:bodyPr/>
          <a:lstStyle/>
          <a:p>
            <a:r>
              <a:rPr lang="en-US" b="1" dirty="0" smtClean="0"/>
              <a:t>Leaning tower of </a:t>
            </a:r>
            <a:r>
              <a:rPr lang="en-US" b="1" dirty="0"/>
              <a:t>P</a:t>
            </a:r>
            <a:r>
              <a:rPr lang="en-US" b="1" dirty="0" smtClean="0"/>
              <a:t>isa</a:t>
            </a:r>
            <a:endParaRPr lang="en-US" b="1" dirty="0"/>
          </a:p>
        </p:txBody>
      </p:sp>
      <p:sp>
        <p:nvSpPr>
          <p:cNvPr id="3" name="Content Placeholder 2"/>
          <p:cNvSpPr>
            <a:spLocks noGrp="1"/>
          </p:cNvSpPr>
          <p:nvPr>
            <p:ph idx="1"/>
          </p:nvPr>
        </p:nvSpPr>
        <p:spPr>
          <a:xfrm>
            <a:off x="450838" y="1987915"/>
            <a:ext cx="8449273" cy="3615267"/>
          </a:xfrm>
        </p:spPr>
        <p:txBody>
          <a:bodyPr/>
          <a:lstStyle/>
          <a:p>
            <a:r>
              <a:rPr lang="en-US" dirty="0" smtClean="0"/>
              <a:t>The tower is leaning because the soft ground could not properly support the tower</a:t>
            </a:r>
          </a:p>
          <a:p>
            <a:endParaRPr lang="en-US" dirty="0"/>
          </a:p>
          <a:p>
            <a:r>
              <a:rPr lang="en-US" dirty="0" smtClean="0"/>
              <a:t>It leans at a 5.5 degrees angle and should stay up for 200 hundred years or more</a:t>
            </a:r>
          </a:p>
          <a:p>
            <a:endParaRPr lang="en-US" dirty="0"/>
          </a:p>
          <a:p>
            <a:r>
              <a:rPr lang="en-US" dirty="0" smtClean="0"/>
              <a:t>Bonanno Pisano built the tower on August 1173</a:t>
            </a:r>
          </a:p>
          <a:p>
            <a:endParaRPr lang="en-US" dirty="0"/>
          </a:p>
          <a:p>
            <a:r>
              <a:rPr lang="en-US" dirty="0" smtClean="0"/>
              <a:t>It was built in Italy</a:t>
            </a:r>
          </a:p>
        </p:txBody>
      </p:sp>
      <p:pic>
        <p:nvPicPr>
          <p:cNvPr id="4" name="Picture 3"/>
          <p:cNvPicPr>
            <a:picLocks noChangeAspect="1"/>
          </p:cNvPicPr>
          <p:nvPr/>
        </p:nvPicPr>
        <p:blipFill>
          <a:blip r:embed="rId2"/>
          <a:stretch>
            <a:fillRect/>
          </a:stretch>
        </p:blipFill>
        <p:spPr>
          <a:xfrm>
            <a:off x="9639300" y="0"/>
            <a:ext cx="2552700" cy="3187700"/>
          </a:xfrm>
          <a:prstGeom prst="rect">
            <a:avLst/>
          </a:prstGeom>
        </p:spPr>
      </p:pic>
      <p:pic>
        <p:nvPicPr>
          <p:cNvPr id="5" name="Picture 4"/>
          <p:cNvPicPr>
            <a:picLocks noChangeAspect="1"/>
          </p:cNvPicPr>
          <p:nvPr/>
        </p:nvPicPr>
        <p:blipFill>
          <a:blip r:embed="rId3"/>
          <a:stretch>
            <a:fillRect/>
          </a:stretch>
        </p:blipFill>
        <p:spPr>
          <a:xfrm>
            <a:off x="8900111" y="3202882"/>
            <a:ext cx="3291887" cy="2400300"/>
          </a:xfrm>
          <a:prstGeom prst="rect">
            <a:avLst/>
          </a:prstGeom>
        </p:spPr>
      </p:pic>
      <p:pic>
        <p:nvPicPr>
          <p:cNvPr id="7" name="Picture 6"/>
          <p:cNvPicPr>
            <a:picLocks noChangeAspect="1"/>
          </p:cNvPicPr>
          <p:nvPr/>
        </p:nvPicPr>
        <p:blipFill>
          <a:blip r:embed="rId4"/>
          <a:stretch>
            <a:fillRect/>
          </a:stretch>
        </p:blipFill>
        <p:spPr>
          <a:xfrm>
            <a:off x="10435907" y="552329"/>
            <a:ext cx="220296" cy="294395"/>
          </a:xfrm>
          <a:prstGeom prst="rect">
            <a:avLst/>
          </a:prstGeom>
        </p:spPr>
      </p:pic>
      <p:sp>
        <p:nvSpPr>
          <p:cNvPr id="8" name="Rectangular Callout 7"/>
          <p:cNvSpPr/>
          <p:nvPr/>
        </p:nvSpPr>
        <p:spPr>
          <a:xfrm>
            <a:off x="10241280" y="182880"/>
            <a:ext cx="538480" cy="18451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187940" y="105860"/>
            <a:ext cx="741680" cy="338554"/>
          </a:xfrm>
          <a:prstGeom prst="rect">
            <a:avLst/>
          </a:prstGeom>
          <a:noFill/>
        </p:spPr>
        <p:txBody>
          <a:bodyPr wrap="square" rtlCol="0">
            <a:spAutoFit/>
          </a:bodyPr>
          <a:lstStyle/>
          <a:p>
            <a:r>
              <a:rPr lang="en-US" sz="1600" dirty="0" smtClean="0"/>
              <a:t>hello</a:t>
            </a:r>
            <a:endParaRPr lang="en-US" sz="1600" dirty="0"/>
          </a:p>
        </p:txBody>
      </p:sp>
      <p:pic>
        <p:nvPicPr>
          <p:cNvPr id="10" name="Picture 9"/>
          <p:cNvPicPr>
            <a:picLocks noChangeAspect="1"/>
          </p:cNvPicPr>
          <p:nvPr/>
        </p:nvPicPr>
        <p:blipFill>
          <a:blip r:embed="rId4"/>
          <a:stretch>
            <a:fillRect/>
          </a:stretch>
        </p:blipFill>
        <p:spPr>
          <a:xfrm>
            <a:off x="10448632" y="550274"/>
            <a:ext cx="220296" cy="294395"/>
          </a:xfrm>
          <a:prstGeom prst="rect">
            <a:avLst/>
          </a:prstGeom>
        </p:spPr>
      </p:pic>
      <p:sp>
        <p:nvSpPr>
          <p:cNvPr id="12" name="Right Arrow 11"/>
          <p:cNvSpPr/>
          <p:nvPr/>
        </p:nvSpPr>
        <p:spPr>
          <a:xfrm>
            <a:off x="7244056" y="851689"/>
            <a:ext cx="108712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4730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460480" cy="3423920"/>
          </a:xfrm>
        </p:spPr>
        <p:txBody>
          <a:bodyPr>
            <a:normAutofit/>
          </a:bodyPr>
          <a:lstStyle/>
          <a:p>
            <a:r>
              <a:rPr lang="en-US" sz="2800" b="1" dirty="0" smtClean="0"/>
              <a:t>Thank you for looking </a:t>
            </a:r>
            <a:r>
              <a:rPr lang="en-US" sz="2800" b="1" smtClean="0"/>
              <a:t>at louis’ </a:t>
            </a:r>
            <a:r>
              <a:rPr lang="en-US" sz="2800" b="1" dirty="0" smtClean="0"/>
              <a:t>places around the world</a:t>
            </a:r>
            <a:endParaRPr lang="en-US" sz="2800" b="1" dirty="0"/>
          </a:p>
        </p:txBody>
      </p:sp>
      <p:sp>
        <p:nvSpPr>
          <p:cNvPr id="5" name="5-Point Star 4"/>
          <p:cNvSpPr/>
          <p:nvPr/>
        </p:nvSpPr>
        <p:spPr>
          <a:xfrm>
            <a:off x="1127760" y="2651760"/>
            <a:ext cx="1524000" cy="13411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5-Point Star 5"/>
          <p:cNvSpPr/>
          <p:nvPr/>
        </p:nvSpPr>
        <p:spPr>
          <a:xfrm>
            <a:off x="3840480" y="4805680"/>
            <a:ext cx="1524000" cy="13411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p:nvPr/>
        </p:nvSpPr>
        <p:spPr>
          <a:xfrm>
            <a:off x="7823200" y="3037840"/>
            <a:ext cx="1524000" cy="13411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84960" y="3239254"/>
            <a:ext cx="680720" cy="369332"/>
          </a:xfrm>
          <a:prstGeom prst="rect">
            <a:avLst/>
          </a:prstGeom>
          <a:noFill/>
        </p:spPr>
        <p:txBody>
          <a:bodyPr wrap="square" rtlCol="0">
            <a:spAutoFit/>
          </a:bodyPr>
          <a:lstStyle/>
          <a:p>
            <a:r>
              <a:rPr lang="en-US" b="1" dirty="0" smtClean="0"/>
              <a:t>yay</a:t>
            </a:r>
            <a:endParaRPr lang="en-US" b="1" dirty="0"/>
          </a:p>
        </p:txBody>
      </p:sp>
      <p:sp>
        <p:nvSpPr>
          <p:cNvPr id="9" name="TextBox 8"/>
          <p:cNvSpPr txBox="1"/>
          <p:nvPr/>
        </p:nvSpPr>
        <p:spPr>
          <a:xfrm>
            <a:off x="4328160" y="5354321"/>
            <a:ext cx="619760" cy="369332"/>
          </a:xfrm>
          <a:prstGeom prst="rect">
            <a:avLst/>
          </a:prstGeom>
          <a:noFill/>
        </p:spPr>
        <p:txBody>
          <a:bodyPr wrap="square" rtlCol="0">
            <a:spAutoFit/>
          </a:bodyPr>
          <a:lstStyle/>
          <a:p>
            <a:r>
              <a:rPr lang="en-US" b="1" dirty="0" smtClean="0"/>
              <a:t>yay</a:t>
            </a:r>
            <a:endParaRPr lang="en-US" b="1" dirty="0"/>
          </a:p>
        </p:txBody>
      </p:sp>
      <p:sp>
        <p:nvSpPr>
          <p:cNvPr id="10" name="TextBox 9"/>
          <p:cNvSpPr txBox="1"/>
          <p:nvPr/>
        </p:nvSpPr>
        <p:spPr>
          <a:xfrm>
            <a:off x="8310880" y="3591282"/>
            <a:ext cx="721360" cy="369332"/>
          </a:xfrm>
          <a:prstGeom prst="rect">
            <a:avLst/>
          </a:prstGeom>
          <a:noFill/>
        </p:spPr>
        <p:txBody>
          <a:bodyPr wrap="square" rtlCol="0">
            <a:spAutoFit/>
          </a:bodyPr>
          <a:lstStyle/>
          <a:p>
            <a:r>
              <a:rPr lang="en-US" b="1" dirty="0" smtClean="0"/>
              <a:t>yay</a:t>
            </a:r>
            <a:endParaRPr lang="en-US" b="1" dirty="0"/>
          </a:p>
        </p:txBody>
      </p:sp>
      <p:sp>
        <p:nvSpPr>
          <p:cNvPr id="11" name="Smiley Face 10"/>
          <p:cNvSpPr/>
          <p:nvPr/>
        </p:nvSpPr>
        <p:spPr>
          <a:xfrm>
            <a:off x="4419600" y="2651760"/>
            <a:ext cx="1686560" cy="154432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Minus 12"/>
          <p:cNvSpPr/>
          <p:nvPr/>
        </p:nvSpPr>
        <p:spPr>
          <a:xfrm>
            <a:off x="4815840" y="2905760"/>
            <a:ext cx="355600" cy="21336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inus 13"/>
          <p:cNvSpPr/>
          <p:nvPr/>
        </p:nvSpPr>
        <p:spPr>
          <a:xfrm>
            <a:off x="5364480" y="2814320"/>
            <a:ext cx="375920" cy="22352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a:stretch>
            <a:fillRect/>
          </a:stretch>
        </p:blipFill>
        <p:spPr>
          <a:xfrm>
            <a:off x="10337800" y="4191371"/>
            <a:ext cx="970279" cy="1158241"/>
          </a:xfrm>
          <a:prstGeom prst="rect">
            <a:avLst/>
          </a:prstGeom>
        </p:spPr>
      </p:pic>
      <p:sp>
        <p:nvSpPr>
          <p:cNvPr id="3" name="Rectangular Callout 2"/>
          <p:cNvSpPr/>
          <p:nvPr/>
        </p:nvSpPr>
        <p:spPr>
          <a:xfrm>
            <a:off x="10490200" y="3793252"/>
            <a:ext cx="665480" cy="28090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90200" y="3716774"/>
            <a:ext cx="665480" cy="369332"/>
          </a:xfrm>
          <a:prstGeom prst="rect">
            <a:avLst/>
          </a:prstGeom>
          <a:noFill/>
        </p:spPr>
        <p:txBody>
          <a:bodyPr wrap="square" rtlCol="0">
            <a:spAutoFit/>
          </a:bodyPr>
          <a:lstStyle/>
          <a:p>
            <a:r>
              <a:rPr lang="en-US" dirty="0" smtClean="0"/>
              <a:t>Bye!</a:t>
            </a:r>
            <a:endParaRPr lang="en-US" dirty="0"/>
          </a:p>
        </p:txBody>
      </p:sp>
    </p:spTree>
    <p:extLst>
      <p:ext uri="{BB962C8B-B14F-4D97-AF65-F5344CB8AC3E}">
        <p14:creationId xmlns:p14="http://schemas.microsoft.com/office/powerpoint/2010/main" val="1128054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6"/>
            <a:ext cx="4319303" cy="1368937"/>
          </a:xfrm>
        </p:spPr>
        <p:txBody>
          <a:bodyPr/>
          <a:lstStyle/>
          <a:p>
            <a:r>
              <a:rPr lang="en-US" b="1" dirty="0" smtClean="0"/>
              <a:t>Niagara falls</a:t>
            </a:r>
            <a:endParaRPr lang="en-US" b="1" dirty="0"/>
          </a:p>
        </p:txBody>
      </p:sp>
      <p:sp>
        <p:nvSpPr>
          <p:cNvPr id="3" name="Content Placeholder 2"/>
          <p:cNvSpPr>
            <a:spLocks noGrp="1"/>
          </p:cNvSpPr>
          <p:nvPr>
            <p:ph idx="1"/>
          </p:nvPr>
        </p:nvSpPr>
        <p:spPr>
          <a:xfrm>
            <a:off x="365713" y="3544584"/>
            <a:ext cx="8449514" cy="1945145"/>
          </a:xfrm>
        </p:spPr>
        <p:txBody>
          <a:bodyPr/>
          <a:lstStyle/>
          <a:p>
            <a:r>
              <a:rPr lang="en-US" dirty="0">
                <a:solidFill>
                  <a:schemeClr val="tx1"/>
                </a:solidFill>
              </a:rPr>
              <a:t>Charles </a:t>
            </a:r>
            <a:r>
              <a:rPr lang="en-US" dirty="0" smtClean="0">
                <a:solidFill>
                  <a:schemeClr val="tx1"/>
                </a:solidFill>
              </a:rPr>
              <a:t>Blondin walked across Niagara Falls on a tight rope in the age 1859 </a:t>
            </a:r>
            <a:r>
              <a:rPr lang="en-US" dirty="0">
                <a:solidFill>
                  <a:schemeClr val="tx1"/>
                </a:solidFill>
              </a:rPr>
              <a:t>J</a:t>
            </a:r>
            <a:r>
              <a:rPr lang="en-US" dirty="0" smtClean="0">
                <a:solidFill>
                  <a:schemeClr val="tx1"/>
                </a:solidFill>
              </a:rPr>
              <a:t>une 30</a:t>
            </a:r>
            <a:r>
              <a:rPr lang="en-US" baseline="30000" dirty="0" smtClean="0">
                <a:solidFill>
                  <a:schemeClr val="tx1"/>
                </a:solidFill>
              </a:rPr>
              <a:t>th</a:t>
            </a:r>
            <a:r>
              <a:rPr lang="en-US" dirty="0" smtClean="0">
                <a:solidFill>
                  <a:schemeClr val="tx1"/>
                </a:solidFill>
              </a:rPr>
              <a:t>. He walked across 300 times in total and once he did it carrying a woman in a wheel barrow.</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8483600" y="0"/>
            <a:ext cx="3708400" cy="2197100"/>
          </a:xfrm>
          <a:prstGeom prst="rect">
            <a:avLst/>
          </a:prstGeom>
        </p:spPr>
      </p:pic>
      <p:pic>
        <p:nvPicPr>
          <p:cNvPr id="7" name="Picture 6"/>
          <p:cNvPicPr>
            <a:picLocks noChangeAspect="1"/>
          </p:cNvPicPr>
          <p:nvPr/>
        </p:nvPicPr>
        <p:blipFill>
          <a:blip r:embed="rId3"/>
          <a:stretch>
            <a:fillRect/>
          </a:stretch>
        </p:blipFill>
        <p:spPr>
          <a:xfrm>
            <a:off x="8696094" y="2187717"/>
            <a:ext cx="3495906" cy="1502626"/>
          </a:xfrm>
          <a:prstGeom prst="rect">
            <a:avLst/>
          </a:prstGeom>
        </p:spPr>
      </p:pic>
      <p:sp>
        <p:nvSpPr>
          <p:cNvPr id="9" name="TextBox 8"/>
          <p:cNvSpPr txBox="1"/>
          <p:nvPr/>
        </p:nvSpPr>
        <p:spPr>
          <a:xfrm>
            <a:off x="708917" y="2424914"/>
            <a:ext cx="7643973" cy="1323439"/>
          </a:xfrm>
          <a:prstGeom prst="rect">
            <a:avLst/>
          </a:prstGeom>
          <a:noFill/>
        </p:spPr>
        <p:txBody>
          <a:bodyPr wrap="square" rtlCol="0">
            <a:spAutoFit/>
          </a:bodyPr>
          <a:lstStyle/>
          <a:p>
            <a:r>
              <a:rPr lang="en-US" sz="2000" dirty="0" smtClean="0"/>
              <a:t>.30 million people visit Niagara Falls each year </a:t>
            </a:r>
          </a:p>
          <a:p>
            <a:endParaRPr lang="en-US" sz="2000" dirty="0"/>
          </a:p>
          <a:p>
            <a:endParaRPr lang="en-US" sz="2000" dirty="0" smtClean="0"/>
          </a:p>
          <a:p>
            <a:r>
              <a:rPr lang="en-US" sz="2000" dirty="0" smtClean="0"/>
              <a:t>.Niagara Falls is the largest water fall but not the tallest</a:t>
            </a:r>
            <a:endParaRPr lang="en-US" sz="2000" dirty="0"/>
          </a:p>
        </p:txBody>
      </p:sp>
      <p:sp>
        <p:nvSpPr>
          <p:cNvPr id="8" name="Right Arrow 7"/>
          <p:cNvSpPr/>
          <p:nvPr/>
        </p:nvSpPr>
        <p:spPr>
          <a:xfrm>
            <a:off x="5177443" y="874348"/>
            <a:ext cx="976045" cy="493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9700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6014539" cy="1430583"/>
          </a:xfrm>
        </p:spPr>
        <p:txBody>
          <a:bodyPr/>
          <a:lstStyle/>
          <a:p>
            <a:r>
              <a:rPr lang="en-US" b="1" dirty="0" smtClean="0"/>
              <a:t>Great wall of china</a:t>
            </a:r>
            <a:endParaRPr lang="en-US" b="1" dirty="0"/>
          </a:p>
        </p:txBody>
      </p:sp>
      <p:sp>
        <p:nvSpPr>
          <p:cNvPr id="3" name="Content Placeholder 2"/>
          <p:cNvSpPr>
            <a:spLocks noGrp="1"/>
          </p:cNvSpPr>
          <p:nvPr>
            <p:ph idx="1"/>
          </p:nvPr>
        </p:nvSpPr>
        <p:spPr>
          <a:xfrm>
            <a:off x="365713" y="1874462"/>
            <a:ext cx="8386807" cy="3653035"/>
          </a:xfrm>
        </p:spPr>
        <p:txBody>
          <a:bodyPr>
            <a:normAutofit fontScale="92500"/>
          </a:bodyPr>
          <a:lstStyle/>
          <a:p>
            <a:r>
              <a:rPr lang="en-US" dirty="0" smtClean="0">
                <a:solidFill>
                  <a:schemeClr val="tx1"/>
                </a:solidFill>
              </a:rPr>
              <a:t>It cannot be seen from the moon</a:t>
            </a:r>
            <a:r>
              <a:rPr lang="en-US" dirty="0">
                <a:solidFill>
                  <a:schemeClr val="tx1"/>
                </a:solidFill>
              </a:rPr>
              <a:t> </a:t>
            </a:r>
            <a:r>
              <a:rPr lang="en-US" dirty="0" smtClean="0">
                <a:solidFill>
                  <a:schemeClr val="tx1"/>
                </a:solidFill>
              </a:rPr>
              <a:t>because they said it could 30 years before man went to space. They were proven wrong.</a:t>
            </a:r>
          </a:p>
          <a:p>
            <a:endParaRPr lang="en-US" dirty="0" smtClean="0">
              <a:solidFill>
                <a:schemeClr val="tx1"/>
              </a:solidFill>
            </a:endParaRPr>
          </a:p>
          <a:p>
            <a:r>
              <a:rPr lang="en-US" dirty="0" smtClean="0">
                <a:solidFill>
                  <a:schemeClr val="tx1"/>
                </a:solidFill>
              </a:rPr>
              <a:t>My grandparents went there in </a:t>
            </a:r>
            <a:r>
              <a:rPr lang="en-US" dirty="0">
                <a:solidFill>
                  <a:schemeClr val="tx1"/>
                </a:solidFill>
              </a:rPr>
              <a:t>O</a:t>
            </a:r>
            <a:r>
              <a:rPr lang="en-US" dirty="0" smtClean="0">
                <a:solidFill>
                  <a:schemeClr val="tx1"/>
                </a:solidFill>
              </a:rPr>
              <a:t>ctober 2008.</a:t>
            </a:r>
          </a:p>
          <a:p>
            <a:endParaRPr lang="en-US" dirty="0" smtClean="0">
              <a:solidFill>
                <a:schemeClr val="tx1"/>
              </a:solidFill>
            </a:endParaRPr>
          </a:p>
          <a:p>
            <a:r>
              <a:rPr lang="en-US" dirty="0" smtClean="0">
                <a:solidFill>
                  <a:schemeClr val="tx1"/>
                </a:solidFill>
              </a:rPr>
              <a:t>It</a:t>
            </a:r>
            <a:r>
              <a:rPr lang="mr-IN" dirty="0" smtClean="0">
                <a:solidFill>
                  <a:schemeClr val="tx1"/>
                </a:solidFill>
              </a:rPr>
              <a:t>’</a:t>
            </a:r>
            <a:r>
              <a:rPr lang="en-US" dirty="0" smtClean="0">
                <a:solidFill>
                  <a:schemeClr val="tx1"/>
                </a:solidFill>
              </a:rPr>
              <a:t>s the longest man made structure in the world. If you want to be precise it is 13,000 miles long according to the Chinese.</a:t>
            </a:r>
          </a:p>
          <a:p>
            <a:endParaRPr lang="en-US" dirty="0" smtClean="0">
              <a:solidFill>
                <a:schemeClr val="tx1"/>
              </a:solidFill>
            </a:endParaRPr>
          </a:p>
          <a:p>
            <a:r>
              <a:rPr lang="en-US" dirty="0" smtClean="0">
                <a:solidFill>
                  <a:schemeClr val="tx1"/>
                </a:solidFill>
              </a:rPr>
              <a:t>It is 6 to 7 metres tall.</a:t>
            </a:r>
          </a:p>
          <a:p>
            <a:endParaRPr lang="en-US" dirty="0" smtClean="0"/>
          </a:p>
        </p:txBody>
      </p:sp>
      <p:pic>
        <p:nvPicPr>
          <p:cNvPr id="4" name="Picture 3"/>
          <p:cNvPicPr>
            <a:picLocks noChangeAspect="1"/>
          </p:cNvPicPr>
          <p:nvPr/>
        </p:nvPicPr>
        <p:blipFill>
          <a:blip r:embed="rId2"/>
          <a:stretch>
            <a:fillRect/>
          </a:stretch>
        </p:blipFill>
        <p:spPr>
          <a:xfrm>
            <a:off x="8752520" y="0"/>
            <a:ext cx="3439479" cy="22911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158" y="2295932"/>
            <a:ext cx="3452117" cy="2589088"/>
          </a:xfrm>
          <a:prstGeom prst="rect">
            <a:avLst/>
          </a:prstGeom>
        </p:spPr>
      </p:pic>
      <p:sp>
        <p:nvSpPr>
          <p:cNvPr id="7" name="Right Arrow 6"/>
          <p:cNvSpPr/>
          <p:nvPr/>
        </p:nvSpPr>
        <p:spPr>
          <a:xfrm>
            <a:off x="6811235" y="836106"/>
            <a:ext cx="976045" cy="493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8765158" y="4582274"/>
            <a:ext cx="3439479" cy="2275726"/>
          </a:xfrm>
          <a:prstGeom prst="rect">
            <a:avLst/>
          </a:prstGeom>
        </p:spPr>
      </p:pic>
    </p:spTree>
    <p:extLst>
      <p:ext uri="{BB962C8B-B14F-4D97-AF65-F5344CB8AC3E}">
        <p14:creationId xmlns:p14="http://schemas.microsoft.com/office/powerpoint/2010/main" val="867456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4432318" cy="1507067"/>
          </a:xfrm>
        </p:spPr>
        <p:txBody>
          <a:bodyPr/>
          <a:lstStyle/>
          <a:p>
            <a:r>
              <a:rPr lang="en-US" b="1" dirty="0" smtClean="0"/>
              <a:t>Machu </a:t>
            </a:r>
            <a:r>
              <a:rPr lang="en-US" b="1" dirty="0"/>
              <a:t>P</a:t>
            </a:r>
            <a:r>
              <a:rPr lang="en-US" b="1" dirty="0" smtClean="0"/>
              <a:t>icchu</a:t>
            </a:r>
            <a:endParaRPr lang="en-US" b="1" dirty="0"/>
          </a:p>
        </p:txBody>
      </p:sp>
      <p:sp>
        <p:nvSpPr>
          <p:cNvPr id="3" name="Content Placeholder 2"/>
          <p:cNvSpPr>
            <a:spLocks noGrp="1"/>
          </p:cNvSpPr>
          <p:nvPr>
            <p:ph idx="1"/>
          </p:nvPr>
        </p:nvSpPr>
        <p:spPr>
          <a:xfrm>
            <a:off x="365713" y="1874462"/>
            <a:ext cx="8206787" cy="3615267"/>
          </a:xfrm>
        </p:spPr>
        <p:txBody>
          <a:bodyPr/>
          <a:lstStyle/>
          <a:p>
            <a:r>
              <a:rPr lang="en-US" dirty="0" smtClean="0">
                <a:solidFill>
                  <a:schemeClr val="tx1"/>
                </a:solidFill>
              </a:rPr>
              <a:t>Lisa </a:t>
            </a:r>
            <a:r>
              <a:rPr lang="en-US" dirty="0">
                <a:solidFill>
                  <a:schemeClr val="tx1"/>
                </a:solidFill>
              </a:rPr>
              <a:t>S</a:t>
            </a:r>
            <a:r>
              <a:rPr lang="en-US" dirty="0" smtClean="0">
                <a:solidFill>
                  <a:schemeClr val="tx1"/>
                </a:solidFill>
              </a:rPr>
              <a:t>impson went there in a episode because </a:t>
            </a:r>
            <a:r>
              <a:rPr lang="en-US" dirty="0">
                <a:solidFill>
                  <a:schemeClr val="tx1"/>
                </a:solidFill>
              </a:rPr>
              <a:t>B</a:t>
            </a:r>
            <a:r>
              <a:rPr lang="en-US" dirty="0" smtClean="0">
                <a:solidFill>
                  <a:schemeClr val="tx1"/>
                </a:solidFill>
              </a:rPr>
              <a:t>art put a tracker from his phone on a bird.</a:t>
            </a:r>
          </a:p>
          <a:p>
            <a:endParaRPr lang="en-US" dirty="0" smtClean="0">
              <a:solidFill>
                <a:schemeClr val="tx1"/>
              </a:solidFill>
            </a:endParaRPr>
          </a:p>
          <a:p>
            <a:r>
              <a:rPr lang="en-US" dirty="0" smtClean="0">
                <a:solidFill>
                  <a:schemeClr val="tx1"/>
                </a:solidFill>
              </a:rPr>
              <a:t>It</a:t>
            </a:r>
            <a:r>
              <a:rPr lang="mr-IN" dirty="0" smtClean="0">
                <a:solidFill>
                  <a:schemeClr val="tx1"/>
                </a:solidFill>
              </a:rPr>
              <a:t>’</a:t>
            </a:r>
            <a:r>
              <a:rPr lang="en-US" dirty="0" smtClean="0">
                <a:solidFill>
                  <a:schemeClr val="tx1"/>
                </a:solidFill>
              </a:rPr>
              <a:t>s a ruin of an ancient city in Peru.</a:t>
            </a:r>
          </a:p>
          <a:p>
            <a:endParaRPr lang="en-US" dirty="0" smtClean="0">
              <a:solidFill>
                <a:schemeClr val="tx1"/>
              </a:solidFill>
            </a:endParaRPr>
          </a:p>
          <a:p>
            <a:r>
              <a:rPr lang="en-US" dirty="0" smtClean="0">
                <a:solidFill>
                  <a:schemeClr val="tx1"/>
                </a:solidFill>
              </a:rPr>
              <a:t>The sun gate is a big attraction in Machu Picchu.</a:t>
            </a:r>
          </a:p>
          <a:p>
            <a:endParaRPr lang="en-US" dirty="0" smtClean="0">
              <a:solidFill>
                <a:schemeClr val="tx1"/>
              </a:solidFill>
            </a:endParaRPr>
          </a:p>
          <a:p>
            <a:r>
              <a:rPr lang="en-US" dirty="0" smtClean="0">
                <a:solidFill>
                  <a:schemeClr val="tx1"/>
                </a:solidFill>
              </a:rPr>
              <a:t>It was built by the Incas in the 15</a:t>
            </a:r>
            <a:r>
              <a:rPr lang="en-US" baseline="30000" dirty="0" smtClean="0">
                <a:solidFill>
                  <a:schemeClr val="tx1"/>
                </a:solidFill>
              </a:rPr>
              <a:t>th</a:t>
            </a:r>
            <a:r>
              <a:rPr lang="en-US" dirty="0" smtClean="0">
                <a:solidFill>
                  <a:schemeClr val="tx1"/>
                </a:solidFill>
              </a:rPr>
              <a:t> century.</a:t>
            </a:r>
          </a:p>
          <a:p>
            <a:endParaRPr lang="en-US" dirty="0"/>
          </a:p>
        </p:txBody>
      </p:sp>
      <p:pic>
        <p:nvPicPr>
          <p:cNvPr id="4" name="Picture 3"/>
          <p:cNvPicPr>
            <a:picLocks noChangeAspect="1"/>
          </p:cNvPicPr>
          <p:nvPr/>
        </p:nvPicPr>
        <p:blipFill>
          <a:blip r:embed="rId2"/>
          <a:stretch>
            <a:fillRect/>
          </a:stretch>
        </p:blipFill>
        <p:spPr>
          <a:xfrm>
            <a:off x="8572500" y="0"/>
            <a:ext cx="3619500" cy="2247900"/>
          </a:xfrm>
          <a:prstGeom prst="rect">
            <a:avLst/>
          </a:prstGeom>
        </p:spPr>
      </p:pic>
      <p:pic>
        <p:nvPicPr>
          <p:cNvPr id="5" name="Picture 4"/>
          <p:cNvPicPr>
            <a:picLocks noChangeAspect="1"/>
          </p:cNvPicPr>
          <p:nvPr/>
        </p:nvPicPr>
        <p:blipFill>
          <a:blip r:embed="rId3"/>
          <a:stretch>
            <a:fillRect/>
          </a:stretch>
        </p:blipFill>
        <p:spPr>
          <a:xfrm>
            <a:off x="8579215" y="2241858"/>
            <a:ext cx="3612785" cy="2032192"/>
          </a:xfrm>
          <a:prstGeom prst="rect">
            <a:avLst/>
          </a:prstGeom>
        </p:spPr>
      </p:pic>
      <p:sp>
        <p:nvSpPr>
          <p:cNvPr id="6" name="Right Arrow 5"/>
          <p:cNvSpPr/>
          <p:nvPr/>
        </p:nvSpPr>
        <p:spPr>
          <a:xfrm>
            <a:off x="5424753" y="915446"/>
            <a:ext cx="976045" cy="493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8579215" y="4274050"/>
            <a:ext cx="3612785" cy="2324100"/>
          </a:xfrm>
          <a:prstGeom prst="rect">
            <a:avLst/>
          </a:prstGeom>
        </p:spPr>
      </p:pic>
    </p:spTree>
    <p:extLst>
      <p:ext uri="{BB962C8B-B14F-4D97-AF65-F5344CB8AC3E}">
        <p14:creationId xmlns:p14="http://schemas.microsoft.com/office/powerpoint/2010/main" val="682877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6"/>
            <a:ext cx="3959707" cy="1368938"/>
          </a:xfrm>
        </p:spPr>
        <p:txBody>
          <a:bodyPr/>
          <a:lstStyle/>
          <a:p>
            <a:r>
              <a:rPr lang="en-US" b="1" dirty="0" smtClean="0"/>
              <a:t>South Africa</a:t>
            </a:r>
            <a:r>
              <a:rPr lang="en-US" sz="2000" b="1" cap="none" dirty="0" smtClean="0">
                <a:latin typeface="+mn-lt"/>
                <a:ea typeface="+mn-ea"/>
                <a:cs typeface="+mn-cs"/>
              </a:rPr>
              <a:t/>
            </a:r>
            <a:br>
              <a:rPr lang="en-US" sz="2000" b="1" cap="none" dirty="0" smtClean="0">
                <a:latin typeface="+mn-lt"/>
                <a:ea typeface="+mn-ea"/>
                <a:cs typeface="+mn-cs"/>
              </a:rPr>
            </a:br>
            <a:endParaRPr lang="en-US" b="1" dirty="0"/>
          </a:p>
        </p:txBody>
      </p:sp>
      <p:sp>
        <p:nvSpPr>
          <p:cNvPr id="3" name="Content Placeholder 2"/>
          <p:cNvSpPr>
            <a:spLocks noGrp="1"/>
          </p:cNvSpPr>
          <p:nvPr>
            <p:ph idx="1"/>
          </p:nvPr>
        </p:nvSpPr>
        <p:spPr>
          <a:xfrm>
            <a:off x="365713" y="1874462"/>
            <a:ext cx="8534400" cy="3615267"/>
          </a:xfrm>
        </p:spPr>
        <p:txBody>
          <a:bodyPr>
            <a:normAutofit fontScale="92500"/>
          </a:bodyPr>
          <a:lstStyle/>
          <a:p>
            <a:r>
              <a:rPr lang="en-US" dirty="0" smtClean="0">
                <a:solidFill>
                  <a:schemeClr val="tx1"/>
                </a:solidFill>
              </a:rPr>
              <a:t>The south </a:t>
            </a:r>
            <a:r>
              <a:rPr lang="en-US" dirty="0">
                <a:solidFill>
                  <a:schemeClr val="tx1"/>
                </a:solidFill>
              </a:rPr>
              <a:t>A</a:t>
            </a:r>
            <a:r>
              <a:rPr lang="en-US" dirty="0" smtClean="0">
                <a:solidFill>
                  <a:schemeClr val="tx1"/>
                </a:solidFill>
              </a:rPr>
              <a:t>frica flag has the colours black green yellow blue red and white.</a:t>
            </a:r>
          </a:p>
          <a:p>
            <a:endParaRPr lang="en-US" dirty="0" smtClean="0">
              <a:solidFill>
                <a:schemeClr val="tx1"/>
              </a:solidFill>
            </a:endParaRPr>
          </a:p>
          <a:p>
            <a:r>
              <a:rPr lang="en-US" dirty="0" smtClean="0">
                <a:solidFill>
                  <a:schemeClr val="tx1"/>
                </a:solidFill>
              </a:rPr>
              <a:t>Animals can walk more freely then other places in the world.</a:t>
            </a:r>
          </a:p>
          <a:p>
            <a:endParaRPr lang="en-US" dirty="0" smtClean="0">
              <a:solidFill>
                <a:schemeClr val="tx1"/>
              </a:solidFill>
            </a:endParaRPr>
          </a:p>
          <a:p>
            <a:r>
              <a:rPr lang="en-US" dirty="0">
                <a:solidFill>
                  <a:schemeClr val="tx1"/>
                </a:solidFill>
              </a:rPr>
              <a:t>Most of South Africa’s landscape is made up of high, flat areas called plateaus. These lands are covered with rolling grasslands, called highveld, and tree-dotted plains, called bushveld</a:t>
            </a:r>
            <a:r>
              <a:rPr lang="en-US" dirty="0" smtClean="0">
                <a:solidFill>
                  <a:schemeClr val="tx1"/>
                </a:solidFill>
              </a:rPr>
              <a:t>.</a:t>
            </a:r>
          </a:p>
          <a:p>
            <a:endParaRPr lang="en-US" dirty="0" smtClean="0">
              <a:solidFill>
                <a:schemeClr val="tx1"/>
              </a:solidFill>
            </a:endParaRPr>
          </a:p>
          <a:p>
            <a:r>
              <a:rPr lang="en-US" dirty="0" smtClean="0">
                <a:solidFill>
                  <a:schemeClr val="tx1"/>
                </a:solidFill>
              </a:rPr>
              <a:t>South </a:t>
            </a:r>
            <a:r>
              <a:rPr lang="en-US" dirty="0">
                <a:solidFill>
                  <a:schemeClr val="tx1"/>
                </a:solidFill>
              </a:rPr>
              <a:t>A</a:t>
            </a:r>
            <a:r>
              <a:rPr lang="en-US" dirty="0" smtClean="0">
                <a:solidFill>
                  <a:schemeClr val="tx1"/>
                </a:solidFill>
              </a:rPr>
              <a:t>frica is bursting with wild life.</a:t>
            </a:r>
          </a:p>
          <a:p>
            <a:endParaRPr lang="en-US" dirty="0" smtClean="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3"/>
          <a:stretch>
            <a:fillRect/>
          </a:stretch>
        </p:blipFill>
        <p:spPr>
          <a:xfrm>
            <a:off x="8953988" y="341938"/>
            <a:ext cx="3238012" cy="2153920"/>
          </a:xfrm>
          <a:prstGeom prst="rect">
            <a:avLst/>
          </a:prstGeom>
        </p:spPr>
      </p:pic>
      <p:pic>
        <p:nvPicPr>
          <p:cNvPr id="5" name="Picture 4"/>
          <p:cNvPicPr>
            <a:picLocks noChangeAspect="1"/>
          </p:cNvPicPr>
          <p:nvPr/>
        </p:nvPicPr>
        <p:blipFill>
          <a:blip r:embed="rId4"/>
          <a:stretch>
            <a:fillRect/>
          </a:stretch>
        </p:blipFill>
        <p:spPr>
          <a:xfrm>
            <a:off x="8954218" y="2621280"/>
            <a:ext cx="3237782" cy="1686561"/>
          </a:xfrm>
          <a:prstGeom prst="rect">
            <a:avLst/>
          </a:prstGeom>
        </p:spPr>
      </p:pic>
      <p:sp>
        <p:nvSpPr>
          <p:cNvPr id="6" name="Right Arrow 5"/>
          <p:cNvSpPr/>
          <p:nvPr/>
        </p:nvSpPr>
        <p:spPr>
          <a:xfrm>
            <a:off x="5167901" y="494205"/>
            <a:ext cx="976045" cy="493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a:stretch>
            <a:fillRect/>
          </a:stretch>
        </p:blipFill>
        <p:spPr>
          <a:xfrm>
            <a:off x="8960582" y="4433263"/>
            <a:ext cx="3239589" cy="1889760"/>
          </a:xfrm>
          <a:prstGeom prst="rect">
            <a:avLst/>
          </a:prstGeom>
        </p:spPr>
      </p:pic>
    </p:spTree>
    <p:extLst>
      <p:ext uri="{BB962C8B-B14F-4D97-AF65-F5344CB8AC3E}">
        <p14:creationId xmlns:p14="http://schemas.microsoft.com/office/powerpoint/2010/main" val="970995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935" y="254379"/>
            <a:ext cx="8428966" cy="1396621"/>
          </a:xfrm>
        </p:spPr>
        <p:txBody>
          <a:bodyPr/>
          <a:lstStyle/>
          <a:p>
            <a:r>
              <a:rPr lang="en-US" b="1" dirty="0" smtClean="0"/>
              <a:t>The Pyramids</a:t>
            </a:r>
            <a:endParaRPr lang="en-US" b="1" dirty="0"/>
          </a:p>
        </p:txBody>
      </p:sp>
      <p:sp>
        <p:nvSpPr>
          <p:cNvPr id="3" name="Content Placeholder 2"/>
          <p:cNvSpPr>
            <a:spLocks noGrp="1"/>
          </p:cNvSpPr>
          <p:nvPr>
            <p:ph idx="1"/>
          </p:nvPr>
        </p:nvSpPr>
        <p:spPr>
          <a:xfrm>
            <a:off x="365713" y="1874462"/>
            <a:ext cx="8534400" cy="3615267"/>
          </a:xfrm>
        </p:spPr>
        <p:txBody>
          <a:bodyPr>
            <a:normAutofit fontScale="77500" lnSpcReduction="20000"/>
          </a:bodyPr>
          <a:lstStyle/>
          <a:p>
            <a:r>
              <a:rPr lang="en-US" dirty="0">
                <a:solidFill>
                  <a:schemeClr val="tx1"/>
                </a:solidFill>
              </a:rPr>
              <a:t>The Egyptian pyramids are ancient pyramid-shaped masonry structures located in Egypt. ... Several of the Giza pyramids are counted among the largest structures ever built. The Pyramid of Khufu at Giza is the largest Egyptian pyramid. It is the only one of the Seven Wonders of the Ancient World still in </a:t>
            </a:r>
            <a:r>
              <a:rPr lang="en-US" dirty="0" smtClean="0">
                <a:solidFill>
                  <a:schemeClr val="tx1"/>
                </a:solidFill>
              </a:rPr>
              <a:t>existence.</a:t>
            </a:r>
          </a:p>
          <a:p>
            <a:endParaRPr lang="en-US" dirty="0" smtClean="0">
              <a:solidFill>
                <a:schemeClr val="tx1"/>
              </a:solidFill>
            </a:endParaRPr>
          </a:p>
          <a:p>
            <a:r>
              <a:rPr lang="en-US" dirty="0" smtClean="0">
                <a:solidFill>
                  <a:schemeClr val="tx1"/>
                </a:solidFill>
              </a:rPr>
              <a:t>The pyramids are the oldest 7</a:t>
            </a:r>
            <a:r>
              <a:rPr lang="en-US" baseline="30000" dirty="0" smtClean="0">
                <a:solidFill>
                  <a:schemeClr val="tx1"/>
                </a:solidFill>
              </a:rPr>
              <a:t>th</a:t>
            </a:r>
            <a:r>
              <a:rPr lang="en-US" dirty="0" smtClean="0">
                <a:solidFill>
                  <a:schemeClr val="tx1"/>
                </a:solidFill>
              </a:rPr>
              <a:t> wonder of the world.</a:t>
            </a:r>
          </a:p>
          <a:p>
            <a:endParaRPr lang="en-US" dirty="0" smtClean="0">
              <a:solidFill>
                <a:schemeClr val="tx1"/>
              </a:solidFill>
            </a:endParaRPr>
          </a:p>
          <a:p>
            <a:r>
              <a:rPr lang="en-US" dirty="0" smtClean="0">
                <a:solidFill>
                  <a:schemeClr val="tx1"/>
                </a:solidFill>
              </a:rPr>
              <a:t>The oldest one was built in 2630 b.c.</a:t>
            </a:r>
          </a:p>
          <a:p>
            <a:endParaRPr lang="en-US" dirty="0" smtClean="0">
              <a:solidFill>
                <a:schemeClr val="tx1"/>
              </a:solidFill>
            </a:endParaRPr>
          </a:p>
          <a:p>
            <a:r>
              <a:rPr lang="en-US" dirty="0">
                <a:solidFill>
                  <a:schemeClr val="tx1"/>
                </a:solidFill>
              </a:rPr>
              <a:t>The last pharaoh of the 4th Dynasty, Shepseskaf, did not build a pyramid and beginning in the 5th Dynasty, for various reasons, the massive scale and precision of construction decreased significantly leaving these later pyramids smaller, less well-built, and often hastily constructed.</a:t>
            </a:r>
          </a:p>
        </p:txBody>
      </p:sp>
      <p:pic>
        <p:nvPicPr>
          <p:cNvPr id="4" name="Picture 3"/>
          <p:cNvPicPr>
            <a:picLocks noChangeAspect="1"/>
          </p:cNvPicPr>
          <p:nvPr/>
        </p:nvPicPr>
        <p:blipFill>
          <a:blip r:embed="rId2"/>
          <a:stretch>
            <a:fillRect/>
          </a:stretch>
        </p:blipFill>
        <p:spPr>
          <a:xfrm>
            <a:off x="8900113" y="0"/>
            <a:ext cx="3291887" cy="1651000"/>
          </a:xfrm>
          <a:prstGeom prst="rect">
            <a:avLst/>
          </a:prstGeom>
        </p:spPr>
      </p:pic>
      <p:sp>
        <p:nvSpPr>
          <p:cNvPr id="5" name="Right Arrow 4"/>
          <p:cNvSpPr/>
          <p:nvPr/>
        </p:nvSpPr>
        <p:spPr>
          <a:xfrm>
            <a:off x="5558321" y="699688"/>
            <a:ext cx="1140432" cy="493160"/>
          </a:xfrm>
          <a:custGeom>
            <a:avLst/>
            <a:gdLst>
              <a:gd name="connsiteX0" fmla="*/ 0 w 976045"/>
              <a:gd name="connsiteY0" fmla="*/ 123290 h 493160"/>
              <a:gd name="connsiteX1" fmla="*/ 729465 w 976045"/>
              <a:gd name="connsiteY1" fmla="*/ 123290 h 493160"/>
              <a:gd name="connsiteX2" fmla="*/ 729465 w 976045"/>
              <a:gd name="connsiteY2" fmla="*/ 0 h 493160"/>
              <a:gd name="connsiteX3" fmla="*/ 976045 w 976045"/>
              <a:gd name="connsiteY3" fmla="*/ 246580 h 493160"/>
              <a:gd name="connsiteX4" fmla="*/ 729465 w 976045"/>
              <a:gd name="connsiteY4" fmla="*/ 493160 h 493160"/>
              <a:gd name="connsiteX5" fmla="*/ 729465 w 976045"/>
              <a:gd name="connsiteY5" fmla="*/ 369870 h 493160"/>
              <a:gd name="connsiteX6" fmla="*/ 0 w 976045"/>
              <a:gd name="connsiteY6" fmla="*/ 369870 h 493160"/>
              <a:gd name="connsiteX7" fmla="*/ 0 w 976045"/>
              <a:gd name="connsiteY7" fmla="*/ 123290 h 493160"/>
              <a:gd name="connsiteX0" fmla="*/ 0 w 1140432"/>
              <a:gd name="connsiteY0" fmla="*/ 123290 h 493160"/>
              <a:gd name="connsiteX1" fmla="*/ 729465 w 1140432"/>
              <a:gd name="connsiteY1" fmla="*/ 123290 h 493160"/>
              <a:gd name="connsiteX2" fmla="*/ 729465 w 1140432"/>
              <a:gd name="connsiteY2" fmla="*/ 0 h 493160"/>
              <a:gd name="connsiteX3" fmla="*/ 1140432 w 1140432"/>
              <a:gd name="connsiteY3" fmla="*/ 267129 h 493160"/>
              <a:gd name="connsiteX4" fmla="*/ 729465 w 1140432"/>
              <a:gd name="connsiteY4" fmla="*/ 493160 h 493160"/>
              <a:gd name="connsiteX5" fmla="*/ 729465 w 1140432"/>
              <a:gd name="connsiteY5" fmla="*/ 369870 h 493160"/>
              <a:gd name="connsiteX6" fmla="*/ 0 w 1140432"/>
              <a:gd name="connsiteY6" fmla="*/ 369870 h 493160"/>
              <a:gd name="connsiteX7" fmla="*/ 0 w 1140432"/>
              <a:gd name="connsiteY7" fmla="*/ 123290 h 4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0432" h="493160">
                <a:moveTo>
                  <a:pt x="0" y="123290"/>
                </a:moveTo>
                <a:lnTo>
                  <a:pt x="729465" y="123290"/>
                </a:lnTo>
                <a:lnTo>
                  <a:pt x="729465" y="0"/>
                </a:lnTo>
                <a:lnTo>
                  <a:pt x="1140432" y="267129"/>
                </a:lnTo>
                <a:lnTo>
                  <a:pt x="729465" y="493160"/>
                </a:lnTo>
                <a:lnTo>
                  <a:pt x="729465" y="369870"/>
                </a:lnTo>
                <a:lnTo>
                  <a:pt x="0" y="369870"/>
                </a:lnTo>
                <a:lnTo>
                  <a:pt x="0" y="12329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8846000" y="2017084"/>
            <a:ext cx="3346000" cy="1873760"/>
          </a:xfrm>
          <a:prstGeom prst="rect">
            <a:avLst/>
          </a:prstGeom>
        </p:spPr>
      </p:pic>
      <p:pic>
        <p:nvPicPr>
          <p:cNvPr id="7" name="Picture 6"/>
          <p:cNvPicPr>
            <a:picLocks noChangeAspect="1"/>
          </p:cNvPicPr>
          <p:nvPr/>
        </p:nvPicPr>
        <p:blipFill>
          <a:blip r:embed="rId4"/>
          <a:stretch>
            <a:fillRect/>
          </a:stretch>
        </p:blipFill>
        <p:spPr>
          <a:xfrm>
            <a:off x="8846000" y="4256929"/>
            <a:ext cx="3346000" cy="2305022"/>
          </a:xfrm>
          <a:prstGeom prst="rect">
            <a:avLst/>
          </a:prstGeom>
        </p:spPr>
      </p:pic>
    </p:spTree>
    <p:extLst>
      <p:ext uri="{BB962C8B-B14F-4D97-AF65-F5344CB8AC3E}">
        <p14:creationId xmlns:p14="http://schemas.microsoft.com/office/powerpoint/2010/main" val="787101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13" y="367395"/>
            <a:ext cx="4422044" cy="1307293"/>
          </a:xfrm>
        </p:spPr>
        <p:txBody>
          <a:bodyPr/>
          <a:lstStyle/>
          <a:p>
            <a:r>
              <a:rPr lang="en-US" b="1" dirty="0" smtClean="0"/>
              <a:t>The Ishtar gate</a:t>
            </a:r>
            <a:endParaRPr lang="en-US" b="1" dirty="0"/>
          </a:p>
        </p:txBody>
      </p:sp>
      <p:sp>
        <p:nvSpPr>
          <p:cNvPr id="3" name="Content Placeholder 2"/>
          <p:cNvSpPr>
            <a:spLocks noGrp="1"/>
          </p:cNvSpPr>
          <p:nvPr>
            <p:ph idx="1"/>
          </p:nvPr>
        </p:nvSpPr>
        <p:spPr>
          <a:xfrm>
            <a:off x="287676" y="2311400"/>
            <a:ext cx="8386423" cy="4546600"/>
          </a:xfrm>
        </p:spPr>
        <p:txBody>
          <a:bodyPr>
            <a:normAutofit fontScale="32500" lnSpcReduction="20000"/>
          </a:bodyPr>
          <a:lstStyle/>
          <a:p>
            <a:r>
              <a:rPr lang="en-US" sz="5600" dirty="0" smtClean="0">
                <a:solidFill>
                  <a:schemeClr val="tx1"/>
                </a:solidFill>
              </a:rPr>
              <a:t>It was the door to the ancient city of Babylon</a:t>
            </a:r>
          </a:p>
          <a:p>
            <a:endParaRPr lang="en-US" sz="5600" dirty="0" smtClean="0">
              <a:solidFill>
                <a:schemeClr val="tx1"/>
              </a:solidFill>
            </a:endParaRPr>
          </a:p>
          <a:p>
            <a:r>
              <a:rPr lang="en-US" sz="5600" dirty="0">
                <a:solidFill>
                  <a:schemeClr val="tx1"/>
                </a:solidFill>
              </a:rPr>
              <a:t>The Ishtar Gate was the eighth gate to the inner city of Babylon. It was constructed in about 575 BCE by order of King Nebuchadnezzar II on the north side of the city. It was part of a grand walled processional way leading into the city</a:t>
            </a:r>
            <a:r>
              <a:rPr lang="en-US" sz="5600" dirty="0" smtClean="0">
                <a:solidFill>
                  <a:schemeClr val="tx1"/>
                </a:solidFill>
              </a:rPr>
              <a:t>.</a:t>
            </a:r>
          </a:p>
          <a:p>
            <a:endParaRPr lang="en-US" sz="5600" dirty="0" smtClean="0">
              <a:solidFill>
                <a:schemeClr val="tx1"/>
              </a:solidFill>
            </a:endParaRPr>
          </a:p>
          <a:p>
            <a:r>
              <a:rPr lang="en-US" sz="5600" dirty="0">
                <a:solidFill>
                  <a:schemeClr val="tx1"/>
                </a:solidFill>
              </a:rPr>
              <a:t>Ishtar. Ishtar, (Akkadian), Sumerian Inanna, in Mesopotamian religion, goddess of war and sexual love. Ishtar is the Akkadian counterpart of the West Semitic </a:t>
            </a:r>
            <a:r>
              <a:rPr lang="en-US" sz="5600" dirty="0" smtClean="0">
                <a:solidFill>
                  <a:schemeClr val="tx1"/>
                </a:solidFill>
              </a:rPr>
              <a:t>goddess Astarte.</a:t>
            </a:r>
          </a:p>
          <a:p>
            <a:endParaRPr lang="en-US" sz="5600" dirty="0" smtClean="0">
              <a:solidFill>
                <a:schemeClr val="tx1"/>
              </a:solidFill>
            </a:endParaRPr>
          </a:p>
          <a:p>
            <a:r>
              <a:rPr lang="en-US" sz="5600" dirty="0">
                <a:solidFill>
                  <a:schemeClr val="tx1"/>
                </a:solidFill>
              </a:rPr>
              <a:t>Gilgamesh and Enkidu kill the Bull of Heaven after which the gods decide to sentence Enkidu to death and kill him. In the second half of the epic, distress over Enkidu's death causes Gilgamesh to undertake a long and perilous journey to discover the secret of eternal life.</a:t>
            </a:r>
            <a:endParaRPr lang="en-US" sz="5600"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pic>
        <p:nvPicPr>
          <p:cNvPr id="6" name="Picture 5"/>
          <p:cNvPicPr>
            <a:picLocks noChangeAspect="1"/>
          </p:cNvPicPr>
          <p:nvPr/>
        </p:nvPicPr>
        <p:blipFill>
          <a:blip r:embed="rId3"/>
          <a:stretch>
            <a:fillRect/>
          </a:stretch>
        </p:blipFill>
        <p:spPr>
          <a:xfrm>
            <a:off x="8674100" y="367395"/>
            <a:ext cx="3517900" cy="2311400"/>
          </a:xfrm>
          <a:prstGeom prst="rect">
            <a:avLst/>
          </a:prstGeom>
        </p:spPr>
      </p:pic>
      <p:pic>
        <p:nvPicPr>
          <p:cNvPr id="7" name="Picture 6"/>
          <p:cNvPicPr>
            <a:picLocks noChangeAspect="1"/>
          </p:cNvPicPr>
          <p:nvPr/>
        </p:nvPicPr>
        <p:blipFill>
          <a:blip r:embed="rId4"/>
          <a:stretch>
            <a:fillRect/>
          </a:stretch>
        </p:blipFill>
        <p:spPr>
          <a:xfrm>
            <a:off x="8674100" y="3428714"/>
            <a:ext cx="3517900" cy="2311971"/>
          </a:xfrm>
          <a:prstGeom prst="rect">
            <a:avLst/>
          </a:prstGeom>
        </p:spPr>
      </p:pic>
      <p:sp>
        <p:nvSpPr>
          <p:cNvPr id="8" name="Right Arrow 7"/>
          <p:cNvSpPr/>
          <p:nvPr/>
        </p:nvSpPr>
        <p:spPr>
          <a:xfrm>
            <a:off x="5253787" y="770419"/>
            <a:ext cx="1160980" cy="523982"/>
          </a:xfrm>
          <a:custGeom>
            <a:avLst/>
            <a:gdLst>
              <a:gd name="connsiteX0" fmla="*/ 0 w 976045"/>
              <a:gd name="connsiteY0" fmla="*/ 141271 h 523982"/>
              <a:gd name="connsiteX1" fmla="*/ 714054 w 976045"/>
              <a:gd name="connsiteY1" fmla="*/ 141271 h 523982"/>
              <a:gd name="connsiteX2" fmla="*/ 714054 w 976045"/>
              <a:gd name="connsiteY2" fmla="*/ 0 h 523982"/>
              <a:gd name="connsiteX3" fmla="*/ 976045 w 976045"/>
              <a:gd name="connsiteY3" fmla="*/ 261991 h 523982"/>
              <a:gd name="connsiteX4" fmla="*/ 714054 w 976045"/>
              <a:gd name="connsiteY4" fmla="*/ 523982 h 523982"/>
              <a:gd name="connsiteX5" fmla="*/ 714054 w 976045"/>
              <a:gd name="connsiteY5" fmla="*/ 382711 h 523982"/>
              <a:gd name="connsiteX6" fmla="*/ 0 w 976045"/>
              <a:gd name="connsiteY6" fmla="*/ 382711 h 523982"/>
              <a:gd name="connsiteX7" fmla="*/ 0 w 976045"/>
              <a:gd name="connsiteY7" fmla="*/ 141271 h 523982"/>
              <a:gd name="connsiteX0" fmla="*/ 0 w 1160980"/>
              <a:gd name="connsiteY0" fmla="*/ 141271 h 523982"/>
              <a:gd name="connsiteX1" fmla="*/ 714054 w 1160980"/>
              <a:gd name="connsiteY1" fmla="*/ 141271 h 523982"/>
              <a:gd name="connsiteX2" fmla="*/ 714054 w 1160980"/>
              <a:gd name="connsiteY2" fmla="*/ 0 h 523982"/>
              <a:gd name="connsiteX3" fmla="*/ 1160980 w 1160980"/>
              <a:gd name="connsiteY3" fmla="*/ 282539 h 523982"/>
              <a:gd name="connsiteX4" fmla="*/ 714054 w 1160980"/>
              <a:gd name="connsiteY4" fmla="*/ 523982 h 523982"/>
              <a:gd name="connsiteX5" fmla="*/ 714054 w 1160980"/>
              <a:gd name="connsiteY5" fmla="*/ 382711 h 523982"/>
              <a:gd name="connsiteX6" fmla="*/ 0 w 1160980"/>
              <a:gd name="connsiteY6" fmla="*/ 382711 h 523982"/>
              <a:gd name="connsiteX7" fmla="*/ 0 w 1160980"/>
              <a:gd name="connsiteY7" fmla="*/ 141271 h 52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980" h="523982">
                <a:moveTo>
                  <a:pt x="0" y="141271"/>
                </a:moveTo>
                <a:lnTo>
                  <a:pt x="714054" y="141271"/>
                </a:lnTo>
                <a:lnTo>
                  <a:pt x="714054" y="0"/>
                </a:lnTo>
                <a:lnTo>
                  <a:pt x="1160980" y="282539"/>
                </a:lnTo>
                <a:lnTo>
                  <a:pt x="714054" y="523982"/>
                </a:lnTo>
                <a:lnTo>
                  <a:pt x="714054" y="382711"/>
                </a:lnTo>
                <a:lnTo>
                  <a:pt x="0" y="382711"/>
                </a:lnTo>
                <a:lnTo>
                  <a:pt x="0" y="14127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2108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13" y="482885"/>
            <a:ext cx="5747411" cy="1273996"/>
          </a:xfrm>
        </p:spPr>
        <p:txBody>
          <a:bodyPr/>
          <a:lstStyle/>
          <a:p>
            <a:r>
              <a:rPr lang="en-US" b="1" dirty="0" smtClean="0"/>
              <a:t>Sydney opera house</a:t>
            </a:r>
            <a:endParaRPr lang="en-US" b="1" dirty="0"/>
          </a:p>
        </p:txBody>
      </p:sp>
      <p:pic>
        <p:nvPicPr>
          <p:cNvPr id="4" name="Picture 3"/>
          <p:cNvPicPr>
            <a:picLocks noChangeAspect="1"/>
          </p:cNvPicPr>
          <p:nvPr/>
        </p:nvPicPr>
        <p:blipFill>
          <a:blip r:embed="rId3"/>
          <a:stretch>
            <a:fillRect/>
          </a:stretch>
        </p:blipFill>
        <p:spPr>
          <a:xfrm>
            <a:off x="8857938" y="0"/>
            <a:ext cx="3336096" cy="1874462"/>
          </a:xfrm>
          <a:prstGeom prst="rect">
            <a:avLst/>
          </a:prstGeom>
        </p:spPr>
      </p:pic>
      <p:pic>
        <p:nvPicPr>
          <p:cNvPr id="5" name="Picture 4"/>
          <p:cNvPicPr>
            <a:picLocks noChangeAspect="1"/>
          </p:cNvPicPr>
          <p:nvPr/>
        </p:nvPicPr>
        <p:blipFill>
          <a:blip r:embed="rId4"/>
          <a:stretch>
            <a:fillRect/>
          </a:stretch>
        </p:blipFill>
        <p:spPr>
          <a:xfrm>
            <a:off x="8856921" y="2210655"/>
            <a:ext cx="3338130" cy="1875605"/>
          </a:xfrm>
          <a:prstGeom prst="rect">
            <a:avLst/>
          </a:prstGeom>
        </p:spPr>
      </p:pic>
      <p:sp>
        <p:nvSpPr>
          <p:cNvPr id="8" name="Right Arrow 7"/>
          <p:cNvSpPr/>
          <p:nvPr/>
        </p:nvSpPr>
        <p:spPr>
          <a:xfrm>
            <a:off x="6575461" y="862926"/>
            <a:ext cx="1047964" cy="503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33563" y="1756881"/>
            <a:ext cx="8722341" cy="5355312"/>
          </a:xfrm>
          <a:prstGeom prst="rect">
            <a:avLst/>
          </a:prstGeom>
          <a:noFill/>
        </p:spPr>
        <p:txBody>
          <a:bodyPr wrap="square" rtlCol="0">
            <a:spAutoFit/>
          </a:bodyPr>
          <a:lstStyle/>
          <a:p>
            <a:r>
              <a:rPr lang="en-US" dirty="0" smtClean="0"/>
              <a:t>The building is shaped to look like sails because it is on a platform positioned on the water.</a:t>
            </a:r>
          </a:p>
          <a:p>
            <a:endParaRPr lang="en-US" dirty="0"/>
          </a:p>
          <a:p>
            <a:r>
              <a:rPr lang="en-US" dirty="0"/>
              <a:t>The Sydney Opera House is a multi-venue performing arts centre at Sydney Harbour in Sydney, New South Wales, Australia. It is one of the 20th century's most famous and distinctive buildings</a:t>
            </a:r>
            <a:r>
              <a:rPr lang="en-US" dirty="0" smtClean="0"/>
              <a:t>.</a:t>
            </a:r>
          </a:p>
          <a:p>
            <a:endParaRPr lang="en-US" dirty="0"/>
          </a:p>
          <a:p>
            <a:r>
              <a:rPr lang="en-US" dirty="0"/>
              <a:t>The Sydney Opera House is one of the most-photographed buildings in the world, known for its unique use of a series of gleaming white sail-shaped shells as its roof structure. The iconic performing arts facility is Sydney's best-known landmark</a:t>
            </a:r>
            <a:r>
              <a:rPr lang="en-US" dirty="0" smtClean="0"/>
              <a:t>.</a:t>
            </a:r>
          </a:p>
          <a:p>
            <a:endParaRPr lang="en-US" dirty="0"/>
          </a:p>
          <a:p>
            <a:r>
              <a:rPr lang="en-US" dirty="0"/>
              <a:t>With nearly 2,500 seats and standing room for 1,000 people, the Teatro Colón stood as the world's largest opera house until the completion of the Sydney Opera House in 1973.</a:t>
            </a:r>
            <a:endParaRPr lang="en-US" dirty="0" smtClean="0"/>
          </a:p>
          <a:p>
            <a:endParaRPr lang="en-US" dirty="0"/>
          </a:p>
          <a:p>
            <a:endParaRPr lang="en-US" dirty="0" smtClean="0"/>
          </a:p>
          <a:p>
            <a:endParaRPr lang="en-US" dirty="0" smtClean="0"/>
          </a:p>
          <a:p>
            <a:endParaRPr lang="en-US" dirty="0"/>
          </a:p>
        </p:txBody>
      </p:sp>
      <p:pic>
        <p:nvPicPr>
          <p:cNvPr id="10" name="Content Placeholder 9"/>
          <p:cNvPicPr>
            <a:picLocks noGrp="1" noChangeAspect="1"/>
          </p:cNvPicPr>
          <p:nvPr>
            <p:ph idx="1"/>
          </p:nvPr>
        </p:nvPicPr>
        <p:blipFill>
          <a:blip r:embed="rId5"/>
          <a:stretch>
            <a:fillRect/>
          </a:stretch>
        </p:blipFill>
        <p:spPr>
          <a:xfrm>
            <a:off x="8857938" y="4475903"/>
            <a:ext cx="3336096" cy="1868214"/>
          </a:xfrm>
          <a:prstGeom prst="rect">
            <a:avLst/>
          </a:prstGeom>
        </p:spPr>
      </p:pic>
    </p:spTree>
    <p:extLst>
      <p:ext uri="{BB962C8B-B14F-4D97-AF65-F5344CB8AC3E}">
        <p14:creationId xmlns:p14="http://schemas.microsoft.com/office/powerpoint/2010/main" val="786224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875</TotalTime>
  <Words>1133</Words>
  <Application>Microsoft Macintosh PowerPoint</Application>
  <PresentationFormat>Widescreen</PresentationFormat>
  <Paragraphs>180</Paragraphs>
  <Slides>22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Century Gothic</vt:lpstr>
      <vt:lpstr>Mangal</vt:lpstr>
      <vt:lpstr>Arial</vt:lpstr>
      <vt:lpstr>Vapor Trail</vt:lpstr>
      <vt:lpstr>Places around the world</vt:lpstr>
      <vt:lpstr>Niagara falls</vt:lpstr>
      <vt:lpstr>Niagara falls</vt:lpstr>
      <vt:lpstr>Great wall of china</vt:lpstr>
      <vt:lpstr>Machu Picchu</vt:lpstr>
      <vt:lpstr>South Africa </vt:lpstr>
      <vt:lpstr>The Pyramids</vt:lpstr>
      <vt:lpstr>The Ishtar gate</vt:lpstr>
      <vt:lpstr>Sydney opera house</vt:lpstr>
      <vt:lpstr>Sahara Desert</vt:lpstr>
      <vt:lpstr>The Taj Mahal</vt:lpstr>
      <vt:lpstr>The grand canyon</vt:lpstr>
      <vt:lpstr>The Eiffel Tower</vt:lpstr>
      <vt:lpstr>Antarctica</vt:lpstr>
      <vt:lpstr>The Statue Of Liberty</vt:lpstr>
      <vt:lpstr>Canada</vt:lpstr>
      <vt:lpstr>Mount Vesuvius</vt:lpstr>
      <vt:lpstr>germany</vt:lpstr>
      <vt:lpstr>Big ben </vt:lpstr>
      <vt:lpstr>Park guell</vt:lpstr>
      <vt:lpstr>Leaning tower of Pisa</vt:lpstr>
      <vt:lpstr>Thank you for looking at louis’ places around the world</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Places around the world</dc:title>
  <dc:creator>Microsoft Office User</dc:creator>
  <cp:lastModifiedBy>Microsoft Office User</cp:lastModifiedBy>
  <cp:revision>73</cp:revision>
  <dcterms:created xsi:type="dcterms:W3CDTF">2020-05-04T10:05:03Z</dcterms:created>
  <dcterms:modified xsi:type="dcterms:W3CDTF">2020-06-30T09:41:38Z</dcterms:modified>
</cp:coreProperties>
</file>